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61" r:id="rId4"/>
    <p:sldId id="262" r:id="rId5"/>
    <p:sldId id="265" r:id="rId6"/>
    <p:sldId id="258" r:id="rId7"/>
    <p:sldId id="260" r:id="rId8"/>
    <p:sldId id="264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98" r:id="rId30"/>
    <p:sldId id="299" r:id="rId31"/>
    <p:sldId id="300" r:id="rId32"/>
    <p:sldId id="301" r:id="rId33"/>
    <p:sldId id="302" r:id="rId34"/>
    <p:sldId id="303" r:id="rId35"/>
    <p:sldId id="288" r:id="rId36"/>
    <p:sldId id="289" r:id="rId37"/>
    <p:sldId id="290" r:id="rId38"/>
    <p:sldId id="291" r:id="rId39"/>
    <p:sldId id="292" r:id="rId40"/>
    <p:sldId id="293" r:id="rId41"/>
    <p:sldId id="305" r:id="rId42"/>
    <p:sldId id="294" r:id="rId43"/>
    <p:sldId id="295" r:id="rId44"/>
    <p:sldId id="296" r:id="rId45"/>
    <p:sldId id="297" r:id="rId46"/>
    <p:sldId id="30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8F0E8-29F7-46A1-840E-F5B71A2027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B68D3-8B3D-4FE2-BE36-70A8A0D3A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20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B68D3-8B3D-4FE2-BE36-70A8A0D3A9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1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65E783D-C54E-5BFA-BC34-D5CAA2A6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ctr">
              <a:defRPr sz="6000">
                <a:solidFill>
                  <a:schemeClr val="accent4">
                    <a:lumMod val="40000"/>
                    <a:lumOff val="60000"/>
                  </a:schemeClr>
                </a:solidFill>
                <a:effectLst/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812CE5A2-A060-DE3F-43AC-C01F3BA3A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0" indent="0" algn="ctr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7C5F9E8-4F79-CD15-B382-7BF212BA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94C4D39-6F93-0BED-C041-23CDB9412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93654F3-4283-6FAB-36D3-DE36B65B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2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2317511-BAE6-2E7E-C823-CAA30C1CC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3A8CE732-B76D-62BB-3968-FB99BF85E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FB81CD5-4EFF-7935-6D3C-7AE33307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4603DE1-0A44-AAEA-6603-6015ED87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76155DB-03CE-7252-1B71-60BBE956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67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A0E0CED3-6AFA-F898-29CC-38407A2CB3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E6E9D083-93DA-862D-11E5-4E93102A5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A5C924FA-05BA-7D31-0BFB-EEF01C44C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B64898A-3205-7EBB-5619-1DBA0B1B9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197F8D9-42C0-EFF8-E992-7F1E90535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0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FCA0454-E95B-2245-1B6B-6FC89245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0399D8B-F57D-71F9-91E8-67EBF534A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0396310-A9BF-D3D6-14B0-687DC13F6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F06DC05-5DF7-00CE-60B8-D5EDD62F0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7CC4AC4-8F8C-B392-9C9E-00576112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9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23FA17F-6975-AC39-0B9B-52381411F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11DFE490-4E01-D60C-193A-072A5D8C7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EADBD7A-74C9-147C-9133-B6C2BB50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58937852-A940-E255-0512-3CE3EFA05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667E6AF-438B-DEAF-E3D8-F9F9A1DE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1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092D996-B973-F970-4ABC-187E0C4D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BBEE278-BEE8-7808-7717-6CC9553CB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56731266-E35F-32D0-0D0A-412378463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6EC2F86-3A73-4DBC-55CB-3B850B549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2F85331A-7761-CDB3-3FAF-36CD83F77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1B54D4AB-C3F9-A8C2-E536-31246338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96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68B3803-75BA-EF8E-7414-3D8B744C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0DBB7E1E-07C1-FA16-A373-7048DE366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B644242D-840F-F69F-2EF7-8F17FC81E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15096BAF-D464-19B4-82F2-5277D61D3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48513F37-9AF0-CFA4-ED44-EC50330D7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1D1AD747-0783-65E3-4763-0597CD19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512D149B-194B-46F8-AED2-7AF302C64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08BACD82-9ABC-B464-2F34-4D4F0447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4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DE5295E-7E99-B32B-877E-7B727F3D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00B659FB-F094-2B0E-D34D-87BB2A73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3E79961A-C5AB-6351-4987-AB2AA870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FFB78189-9518-4D8D-A455-8BFF1E52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67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EBD01EB4-96DE-7379-00A1-49EA8DA0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1215E31A-0A87-AF29-3C9E-B0D2EAE2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4C625D88-9EDC-A431-0805-F20AFF88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3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603D49C-5308-5429-8D2B-86048862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C3CD7F7-4F80-F9A8-0B6E-232C33E7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C2435576-CE8C-FDE3-5926-BFA145D2B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D0CEF6E2-D9F9-1FCA-22C0-37B45B2C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10C3512E-9EF7-C1FD-BCCD-B7D4DA4F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A0AF582-6585-F84B-BEEC-8C230FAC8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8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3D705A5-0109-D6DD-8573-B1027B6B6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5CAD7EF3-D582-880D-2DE6-8CE8E8DEF0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20E71F09-D144-48FD-3E7B-2E87609FA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338BE36-D0B2-A8ED-FE33-AC39FFA9D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647D3FC-FB61-5751-CB11-971EBD0B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4DDD6382-29FD-A62E-C8B6-748EB75A2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80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Edges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DDEEFC2C-EE5A-AD5B-B1DF-DE790C974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55" y="320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l-GR" dirty="0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A33F3C3-1B14-CD37-F6AA-BF1C3E011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/>
            <a:r>
              <a:rPr lang="el-GR" dirty="0"/>
              <a:t>Στυλ κειμένου υποδείγματος</a:t>
            </a:r>
          </a:p>
          <a:p>
            <a:pPr lvl="1"/>
            <a:r>
              <a:rPr lang="el-GR" dirty="0"/>
              <a:t>Δεύτερο επίπεδο</a:t>
            </a:r>
          </a:p>
          <a:p>
            <a:pPr lvl="2"/>
            <a:r>
              <a:rPr lang="el-GR" dirty="0"/>
              <a:t>Τρίτο επίπεδο</a:t>
            </a:r>
          </a:p>
          <a:p>
            <a:pPr lvl="3"/>
            <a:r>
              <a:rPr lang="el-GR" dirty="0"/>
              <a:t>Τέταρτο επίπεδο</a:t>
            </a:r>
          </a:p>
          <a:p>
            <a:pPr lvl="4"/>
            <a:r>
              <a:rPr lang="el-GR" dirty="0"/>
              <a:t>Πέμπτο επίπεδο</a:t>
            </a:r>
            <a:endParaRPr lang="en-US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6ED5CCA-9D22-CC44-EEC8-73FBF3ABBA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42C13AE-3581-8921-25E1-3C0A9E93C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D62E9A9-457D-E20E-E814-708B2785F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9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n-lt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safety.gov.au/" TargetMode="External"/><Relationship Id="rId3" Type="http://schemas.openxmlformats.org/officeDocument/2006/relationships/hyperlink" Target="https://www.cisecurity.org/controls" TargetMode="External"/><Relationship Id="rId7" Type="http://schemas.openxmlformats.org/officeDocument/2006/relationships/hyperlink" Target="https://dataqualitycampaign.org/" TargetMode="External"/><Relationship Id="rId2" Type="http://schemas.openxmlformats.org/officeDocument/2006/relationships/hyperlink" Target="https://beinternetawesome.withgoogle.com/en_u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yber.org/" TargetMode="External"/><Relationship Id="rId5" Type="http://schemas.openxmlformats.org/officeDocument/2006/relationships/hyperlink" Target="https://www.connectsafely.org/" TargetMode="External"/><Relationship Id="rId4" Type="http://schemas.openxmlformats.org/officeDocument/2006/relationships/hyperlink" Target="https://www.commonsense.org/education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e.gov.sg/" TargetMode="External"/><Relationship Id="rId3" Type="http://schemas.openxmlformats.org/officeDocument/2006/relationships/hyperlink" Target="https://www.eun.org/" TargetMode="External"/><Relationship Id="rId7" Type="http://schemas.openxmlformats.org/officeDocument/2006/relationships/hyperlink" Target="https://www.microsoft.com/security/blog" TargetMode="External"/><Relationship Id="rId2" Type="http://schemas.openxmlformats.org/officeDocument/2006/relationships/hyperlink" Target="https://digital-strategy.ec.europa.e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12six.org/" TargetMode="External"/><Relationship Id="rId11" Type="http://schemas.openxmlformats.org/officeDocument/2006/relationships/hyperlink" Target="https://privacyinternational.org/" TargetMode="External"/><Relationship Id="rId5" Type="http://schemas.openxmlformats.org/officeDocument/2006/relationships/hyperlink" Target="https://www.internetmatters.org/" TargetMode="External"/><Relationship Id="rId10" Type="http://schemas.openxmlformats.org/officeDocument/2006/relationships/hyperlink" Target="https://www.oecd.org/" TargetMode="External"/><Relationship Id="rId4" Type="http://schemas.openxmlformats.org/officeDocument/2006/relationships/hyperlink" Target="https://www.fosi.org/" TargetMode="External"/><Relationship Id="rId9" Type="http://schemas.openxmlformats.org/officeDocument/2006/relationships/hyperlink" Target="https://www.ncsc.gov.uk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mailto:kevinloc94@yahoo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00C8104-DDD1-BE11-0D4B-A88E975E6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3184"/>
            <a:ext cx="9144000" cy="1744823"/>
          </a:xfrm>
        </p:spPr>
        <p:txBody>
          <a:bodyPr>
            <a:normAutofit/>
          </a:bodyPr>
          <a:lstStyle/>
          <a:p>
            <a:r>
              <a:rPr lang="en-US" sz="4400" err="1"/>
              <a:t>Higjiena</a:t>
            </a:r>
            <a:r>
              <a:rPr lang="en-US" sz="4400"/>
              <a:t> </a:t>
            </a:r>
            <a:r>
              <a:rPr lang="en-US" sz="4400" err="1"/>
              <a:t>Kibernetike</a:t>
            </a:r>
            <a:r>
              <a:rPr lang="en-US" sz="4400"/>
              <a:t> </a:t>
            </a:r>
            <a:r>
              <a:rPr lang="en-US" sz="4400" err="1"/>
              <a:t>në</a:t>
            </a:r>
            <a:r>
              <a:rPr lang="en-US" sz="4400"/>
              <a:t> Shkolla</a:t>
            </a:r>
            <a:br>
              <a:rPr lang="en-US" sz="4400"/>
            </a:br>
            <a:r>
              <a:rPr lang="de-DE" sz="2400"/>
              <a:t>Udhëzues Praktik për Sigurinë Online </a:t>
            </a:r>
            <a:br>
              <a:rPr lang="el-GR" sz="160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endParaRPr lang="en-US" sz="44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48B501FA-FBD1-9D52-0A3B-93B23CFD8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604"/>
            <a:ext cx="9144000" cy="3844212"/>
          </a:xfrm>
        </p:spPr>
        <p:txBody>
          <a:bodyPr>
            <a:normAutofit fontScale="925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l"/>
            <a:endParaRPr lang="el-GR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fi-FI"/>
              <a:t>Kevin Locaj</a:t>
            </a:r>
            <a:r>
              <a:rPr lang="el-GR"/>
              <a:t> - </a:t>
            </a:r>
            <a:r>
              <a:rPr lang="en-GB"/>
              <a:t>Master</a:t>
            </a:r>
            <a:r>
              <a:rPr lang="en-US"/>
              <a:t> në Krime Kibernetike dhe Terrorizëm.</a:t>
            </a:r>
            <a:endParaRPr lang="en-GB"/>
          </a:p>
          <a:p>
            <a:pPr marR="0" lvl="0" algn="ctr">
              <a:lnSpc>
                <a:spcPct val="115000"/>
              </a:lnSpc>
              <a:buSzPts val="1100"/>
            </a:pPr>
            <a:br>
              <a:rPr lang="en-GB"/>
            </a:br>
            <a:br>
              <a:rPr lang="en-GB"/>
            </a:br>
            <a:r>
              <a:rPr lang="en-US"/>
              <a:t>Në Bashkëpunim Me</a:t>
            </a:r>
            <a:r>
              <a:rPr lang="en-GB"/>
              <a:t>: </a:t>
            </a:r>
          </a:p>
          <a:p>
            <a:pPr marL="342900" marR="0" lvl="0" indent="-342900" algn="ctr">
              <a:lnSpc>
                <a:spcPct val="115000"/>
              </a:lnSpc>
              <a:buSzPts val="1100"/>
              <a:buFont typeface="Wingdings" panose="05000000000000000000" pitchFamily="2" charset="2"/>
              <a:buChar char="q"/>
            </a:pPr>
            <a:r>
              <a:rPr lang="en-US"/>
              <a:t>Anila Kola – Mësuese - Profili: Gjuhë Angleze</a:t>
            </a:r>
          </a:p>
          <a:p>
            <a:pPr marL="342900" marR="0" lvl="0" indent="-342900" algn="ctr">
              <a:lnSpc>
                <a:spcPct val="115000"/>
              </a:lnSpc>
              <a:buSzPts val="1100"/>
              <a:buFont typeface="Wingdings" panose="05000000000000000000" pitchFamily="2" charset="2"/>
              <a:buChar char="q"/>
            </a:pPr>
            <a:r>
              <a:rPr lang="it-IT"/>
              <a:t>Arlinda Nikolli – Mësuese - Profili: Histori-Gjeografi</a:t>
            </a:r>
            <a:endParaRPr lang="en-US"/>
          </a:p>
          <a:p>
            <a:pPr marL="342900" marR="0" lvl="0" indent="-342900" algn="ctr">
              <a:lnSpc>
                <a:spcPct val="115000"/>
              </a:lnSpc>
              <a:buSzPts val="1100"/>
              <a:buFont typeface="Wingdings" panose="05000000000000000000" pitchFamily="2" charset="2"/>
              <a:buChar char="q"/>
            </a:pPr>
            <a:r>
              <a:rPr lang="en-US"/>
              <a:t>Jonida Prenga – Mësuese - Profili: Teknologji Informacioni dhe Komunikimi</a:t>
            </a:r>
            <a:endParaRPr lang="en-GB"/>
          </a:p>
          <a:p>
            <a:pPr algn="l"/>
            <a:endParaRPr 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618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EBB03D3-D6A1-0FA9-E7F7-A29DDEC0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/>
              <a:t>Praktikat Themelore të Higjienës Kibernetike në Shkolla</a:t>
            </a:r>
            <a:r>
              <a:rPr lang="el-GR"/>
              <a:t>.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C6A6181-E16C-B9AA-7AB0-570828469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efektive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kombinon</a:t>
            </a:r>
            <a:r>
              <a:rPr lang="en-US"/>
              <a:t> </a:t>
            </a:r>
            <a:r>
              <a:rPr lang="en-US" err="1"/>
              <a:t>mjete</a:t>
            </a:r>
            <a:r>
              <a:rPr lang="en-US"/>
              <a:t>, </a:t>
            </a:r>
            <a:r>
              <a:rPr lang="en-US" err="1"/>
              <a:t>zakone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edukim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parandaluar</a:t>
            </a:r>
            <a:r>
              <a:rPr lang="en-US"/>
              <a:t> </a:t>
            </a:r>
            <a:r>
              <a:rPr lang="en-US" err="1"/>
              <a:t>kërcënime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phishing, malware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rrjedhje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dhënave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Siguria</a:t>
            </a:r>
            <a:r>
              <a:rPr lang="en-US" sz="2000"/>
              <a:t> e </a:t>
            </a:r>
            <a:r>
              <a:rPr lang="en-US" sz="2000" err="1"/>
              <a:t>pajisjeve</a:t>
            </a:r>
            <a:r>
              <a:rPr lang="en-US" sz="2000"/>
              <a:t>: antivirus, firewalls, </a:t>
            </a:r>
            <a:r>
              <a:rPr lang="en-US" sz="2000" err="1"/>
              <a:t>përditësime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Siguria</a:t>
            </a:r>
            <a:r>
              <a:rPr lang="en-US" sz="2000"/>
              <a:t> e </a:t>
            </a:r>
            <a:r>
              <a:rPr lang="en-US" sz="2000" err="1"/>
              <a:t>fjalëkalimeve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autentifikimi</a:t>
            </a:r>
            <a:r>
              <a:rPr lang="en-US" sz="2000"/>
              <a:t> me </a:t>
            </a:r>
            <a:r>
              <a:rPr lang="en-US" sz="2000" err="1"/>
              <a:t>dy</a:t>
            </a:r>
            <a:r>
              <a:rPr lang="en-US" sz="2000"/>
              <a:t> </a:t>
            </a:r>
            <a:r>
              <a:rPr lang="en-US" sz="2000" err="1"/>
              <a:t>faktorë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Ndërgjegjësim</a:t>
            </a:r>
            <a:r>
              <a:rPr lang="en-US" sz="2000"/>
              <a:t>: </a:t>
            </a:r>
            <a:r>
              <a:rPr lang="en-US" sz="2000" err="1"/>
              <a:t>njohja</a:t>
            </a:r>
            <a:r>
              <a:rPr lang="en-US" sz="2000"/>
              <a:t> e email-eve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dyshimta</a:t>
            </a:r>
            <a:r>
              <a:rPr lang="en-US" sz="2000"/>
              <a:t>, </a:t>
            </a:r>
            <a:r>
              <a:rPr lang="en-US" sz="2000" err="1"/>
              <a:t>përdorim</a:t>
            </a:r>
            <a:r>
              <a:rPr lang="en-US" sz="2000"/>
              <a:t> </a:t>
            </a:r>
            <a:r>
              <a:rPr lang="en-US" sz="2000" err="1"/>
              <a:t>etik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dhënave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Mësuesit</a:t>
            </a:r>
            <a:r>
              <a:rPr lang="en-US" sz="2000"/>
              <a:t> </a:t>
            </a:r>
            <a:r>
              <a:rPr lang="en-US" sz="2000" err="1"/>
              <a:t>japin</a:t>
            </a:r>
            <a:r>
              <a:rPr lang="en-US" sz="2000"/>
              <a:t> </a:t>
            </a:r>
            <a:r>
              <a:rPr lang="en-US" sz="2000" err="1"/>
              <a:t>shembull</a:t>
            </a:r>
            <a:r>
              <a:rPr lang="en-US" sz="2000"/>
              <a:t> me </a:t>
            </a:r>
            <a:r>
              <a:rPr lang="en-US" sz="2000" err="1"/>
              <a:t>praktika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mira</a:t>
            </a:r>
            <a:r>
              <a:rPr lang="en-US" sz="2000"/>
              <a:t>;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zhvillojnë</a:t>
            </a:r>
            <a:r>
              <a:rPr lang="en-US" sz="2000"/>
              <a:t> </a:t>
            </a:r>
            <a:r>
              <a:rPr lang="en-US" sz="2000" err="1"/>
              <a:t>shkathtësi</a:t>
            </a:r>
            <a:r>
              <a:rPr lang="en-US" sz="2000"/>
              <a:t> digjitale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Fjalëkalime të sigurta, menaxherë fjalëkalimesh dhe autentifikim me shumë faktorë (MFA)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Përditësime të rregullta të softuerit dhe menaxhim i korrigjimeve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Antivirus, firewalls dhe monitorim i pajisjeve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Trajnim për sigurinë kibernetike për stafin dhe nxënësit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Shfletim i sigurt, përdorim etik i të dhënave dhe qytetari digjitale</a:t>
            </a:r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26994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2733097-4277-19A6-72A0-DC94E5B76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/>
              <a:t>Le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shohim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e </a:t>
            </a:r>
            <a:r>
              <a:rPr lang="en-US" err="1"/>
              <a:t>lehtë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thyhen</a:t>
            </a:r>
            <a:r>
              <a:rPr lang="en-US"/>
              <a:t> </a:t>
            </a:r>
            <a:r>
              <a:rPr lang="en-US" err="1"/>
              <a:t>fjalëkalimet</a:t>
            </a:r>
            <a:r>
              <a:rPr lang="en-US"/>
              <a:t> e </a:t>
            </a:r>
            <a:r>
              <a:rPr lang="en-US" err="1"/>
              <a:t>dobëta</a:t>
            </a:r>
            <a:r>
              <a:rPr lang="en-US"/>
              <a:t> me “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GB"/>
              <a:t>numra</a:t>
            </a:r>
            <a:r>
              <a:rPr lang="en-US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626061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code cracker">
            <a:hlinkClick r:id="" action="ppaction://media"/>
            <a:extLst>
              <a:ext uri="{FF2B5EF4-FFF2-40B4-BE49-F238E27FC236}">
                <a16:creationId xmlns:a16="http://schemas.microsoft.com/office/drawing/2014/main" id="{B8EC843C-2A53-E04B-8DA2-98BF65A7E3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124" y="265471"/>
            <a:ext cx="11326760" cy="5911492"/>
          </a:xfrm>
        </p:spPr>
      </p:pic>
    </p:spTree>
    <p:extLst>
      <p:ext uri="{BB962C8B-B14F-4D97-AF65-F5344CB8AC3E}">
        <p14:creationId xmlns:p14="http://schemas.microsoft.com/office/powerpoint/2010/main" val="3051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rack pass letter">
            <a:hlinkClick r:id="" action="ppaction://media"/>
            <a:extLst>
              <a:ext uri="{FF2B5EF4-FFF2-40B4-BE49-F238E27FC236}">
                <a16:creationId xmlns:a16="http://schemas.microsoft.com/office/drawing/2014/main" id="{7D3B1DA8-B89C-598E-4242-1816160AA1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936" y="353962"/>
            <a:ext cx="11159612" cy="5823002"/>
          </a:xfrm>
        </p:spPr>
      </p:pic>
    </p:spTree>
    <p:extLst>
      <p:ext uri="{BB962C8B-B14F-4D97-AF65-F5344CB8AC3E}">
        <p14:creationId xmlns:p14="http://schemas.microsoft.com/office/powerpoint/2010/main" val="333039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7AE5CB1-112F-D3ED-878E-60471287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Ndërtimi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Kulture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Sigurt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Gjithëpërfshirëse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129EE24-9DF2-19EF-5F49-A285E5B1F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Krijimi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shkolle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qëndrueshme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kërcënimeve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kërkon</a:t>
            </a:r>
            <a:r>
              <a:rPr lang="en-US"/>
              <a:t> </a:t>
            </a:r>
            <a:r>
              <a:rPr lang="en-US" err="1"/>
              <a:t>përpjekje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gjithë</a:t>
            </a:r>
            <a:r>
              <a:rPr lang="en-US"/>
              <a:t> </a:t>
            </a:r>
            <a:r>
              <a:rPr lang="en-US" err="1"/>
              <a:t>komuniteti</a:t>
            </a:r>
            <a:r>
              <a:rPr lang="en-US"/>
              <a:t>, duke </a:t>
            </a:r>
            <a:r>
              <a:rPr lang="en-US" err="1"/>
              <a:t>adresuar</a:t>
            </a:r>
            <a:r>
              <a:rPr lang="en-US"/>
              <a:t> </a:t>
            </a:r>
            <a:r>
              <a:rPr lang="en-US" err="1"/>
              <a:t>gjithashtu</a:t>
            </a:r>
            <a:r>
              <a:rPr lang="en-US"/>
              <a:t> </a:t>
            </a:r>
            <a:r>
              <a:rPr lang="en-US" err="1"/>
              <a:t>barazinë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aksesin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gjithë</a:t>
            </a:r>
            <a:r>
              <a:rPr lang="en-US"/>
              <a:t> </a:t>
            </a:r>
            <a:r>
              <a:rPr lang="en-US" err="1"/>
              <a:t>nxënësit</a:t>
            </a:r>
            <a:r>
              <a:rPr lang="en-US"/>
              <a:t>.</a:t>
            </a:r>
          </a:p>
          <a:p>
            <a:pPr algn="just"/>
            <a:endParaRPr lang="en-US"/>
          </a:p>
          <a:p>
            <a:pPr algn="just"/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Administratorët</a:t>
            </a:r>
            <a:r>
              <a:rPr lang="en-US" sz="2000"/>
              <a:t> </a:t>
            </a:r>
            <a:r>
              <a:rPr lang="en-US" sz="2000" err="1"/>
              <a:t>udhëheqin</a:t>
            </a:r>
            <a:r>
              <a:rPr lang="en-US" sz="2000"/>
              <a:t> me </a:t>
            </a:r>
            <a:r>
              <a:rPr lang="en-US" sz="2000" err="1"/>
              <a:t>politika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infrastrukturë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përshtatshme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Mësuesit</a:t>
            </a:r>
            <a:r>
              <a:rPr lang="en-US" sz="2000"/>
              <a:t> </a:t>
            </a:r>
            <a:r>
              <a:rPr lang="en-US" sz="2000" err="1"/>
              <a:t>integrojnë</a:t>
            </a:r>
            <a:r>
              <a:rPr lang="en-US" sz="2000"/>
              <a:t> </a:t>
            </a:r>
            <a:r>
              <a:rPr lang="en-US" sz="2000" err="1"/>
              <a:t>qytetarinë</a:t>
            </a:r>
            <a:r>
              <a:rPr lang="en-US" sz="2000"/>
              <a:t> </a:t>
            </a:r>
            <a:r>
              <a:rPr lang="en-US" sz="2000" err="1"/>
              <a:t>digjitale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procesin</a:t>
            </a:r>
            <a:r>
              <a:rPr lang="en-US" sz="2000"/>
              <a:t> </a:t>
            </a:r>
            <a:r>
              <a:rPr lang="en-US" sz="2000" err="1"/>
              <a:t>mësimor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Familjet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ndajnë</a:t>
            </a:r>
            <a:r>
              <a:rPr lang="en-US" sz="2000"/>
              <a:t> </a:t>
            </a:r>
            <a:r>
              <a:rPr lang="en-US" sz="2000" err="1"/>
              <a:t>përgjegjësinë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Mbështetja</a:t>
            </a:r>
            <a:r>
              <a:rPr lang="en-US" sz="2000"/>
              <a:t> </a:t>
            </a:r>
            <a:r>
              <a:rPr lang="en-US" sz="2000" err="1"/>
              <a:t>gjithëpërfshirëse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grupet</a:t>
            </a:r>
            <a:r>
              <a:rPr lang="en-US" sz="2000"/>
              <a:t> e </a:t>
            </a:r>
            <a:r>
              <a:rPr lang="en-US" sz="2000" err="1"/>
              <a:t>pambështetura</a:t>
            </a:r>
            <a:r>
              <a:rPr lang="en-US" sz="2000"/>
              <a:t> </a:t>
            </a:r>
            <a:r>
              <a:rPr lang="en-US" sz="2000" err="1"/>
              <a:t>është</a:t>
            </a:r>
            <a:r>
              <a:rPr lang="en-US" sz="2000"/>
              <a:t> </a:t>
            </a:r>
            <a:r>
              <a:rPr lang="en-US" sz="2000" err="1"/>
              <a:t>thelbësore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22388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91165B0-B030-4286-283B-6DD2A5073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err="1"/>
              <a:t>Kapitulli</a:t>
            </a:r>
            <a:r>
              <a:rPr lang="en-US"/>
              <a:t> 2: </a:t>
            </a:r>
            <a:r>
              <a:rPr lang="en-US" err="1"/>
              <a:t>Peizazhi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Kërcënimeve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– </a:t>
            </a:r>
            <a:r>
              <a:rPr lang="en-US" err="1"/>
              <a:t>Analizë</a:t>
            </a:r>
            <a:r>
              <a:rPr lang="en-US"/>
              <a:t> e </a:t>
            </a:r>
            <a:r>
              <a:rPr lang="en-US" err="1"/>
              <a:t>Rrezikut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Shkollat.</a:t>
            </a:r>
          </a:p>
        </p:txBody>
      </p:sp>
    </p:spTree>
    <p:extLst>
      <p:ext uri="{BB962C8B-B14F-4D97-AF65-F5344CB8AC3E}">
        <p14:creationId xmlns:p14="http://schemas.microsoft.com/office/powerpoint/2010/main" val="321850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BDF6D7E-0A6B-07BB-D55C-23182FD8B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Zgjerimi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Rreziqeve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Arsim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F6C041E-B7BB-65D4-8BFC-38D08C6A3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Me </a:t>
            </a:r>
            <a:r>
              <a:rPr lang="en-US" err="1"/>
              <a:t>rritjen</a:t>
            </a:r>
            <a:r>
              <a:rPr lang="en-US"/>
              <a:t> e </a:t>
            </a:r>
            <a:r>
              <a:rPr lang="en-US" err="1"/>
              <a:t>varësisë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mjetet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, </a:t>
            </a:r>
            <a:r>
              <a:rPr lang="en-US" err="1"/>
              <a:t>shkollat</a:t>
            </a:r>
            <a:r>
              <a:rPr lang="en-US"/>
              <a:t> </a:t>
            </a:r>
            <a:r>
              <a:rPr lang="en-US" err="1"/>
              <a:t>bëhen</a:t>
            </a:r>
            <a:r>
              <a:rPr lang="en-US"/>
              <a:t> </a:t>
            </a:r>
            <a:r>
              <a:rPr lang="en-US" err="1"/>
              <a:t>objektiva</a:t>
            </a:r>
            <a:r>
              <a:rPr lang="en-US"/>
              <a:t> </a:t>
            </a:r>
            <a:r>
              <a:rPr lang="en-US" err="1"/>
              <a:t>tërheqëse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sulmet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—</a:t>
            </a:r>
            <a:r>
              <a:rPr lang="en-US" err="1"/>
              <a:t>shpesh</a:t>
            </a:r>
            <a:r>
              <a:rPr lang="en-US"/>
              <a:t> pa </a:t>
            </a:r>
            <a:r>
              <a:rPr lang="en-US" err="1"/>
              <a:t>burimet</a:t>
            </a:r>
            <a:r>
              <a:rPr lang="en-US"/>
              <a:t> e </a:t>
            </a:r>
            <a:r>
              <a:rPr lang="en-US" err="1"/>
              <a:t>nevojshme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përballuar</a:t>
            </a:r>
            <a:r>
              <a:rPr lang="en-US"/>
              <a:t> </a:t>
            </a:r>
            <a:r>
              <a:rPr lang="en-US" err="1"/>
              <a:t>rrezikun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Sipërfaqe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e </a:t>
            </a:r>
            <a:r>
              <a:rPr lang="en-US" sz="2000" err="1"/>
              <a:t>madhe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sulme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shkak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mësimit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distancë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përdorimit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mjeteve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cloud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Departamente</a:t>
            </a:r>
            <a:r>
              <a:rPr lang="en-US" sz="2000"/>
              <a:t> IT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nënfinancuara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mungesë</a:t>
            </a:r>
            <a:r>
              <a:rPr lang="en-US" sz="2000"/>
              <a:t> e </a:t>
            </a:r>
            <a:r>
              <a:rPr lang="en-US" sz="2000" err="1"/>
              <a:t>stafit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siguri</a:t>
            </a:r>
            <a:r>
              <a:rPr lang="en-US" sz="2000"/>
              <a:t> </a:t>
            </a:r>
            <a:r>
              <a:rPr lang="en-US" sz="2000" err="1"/>
              <a:t>kibernetike</a:t>
            </a:r>
            <a:endParaRPr lang="en-US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/>
              <a:t>COVID-19 </a:t>
            </a:r>
            <a:r>
              <a:rPr lang="en-US" sz="2000" err="1"/>
              <a:t>përshpejtoi</a:t>
            </a:r>
            <a:r>
              <a:rPr lang="en-US" sz="2000"/>
              <a:t> </a:t>
            </a:r>
            <a:r>
              <a:rPr lang="en-US" sz="2000" err="1"/>
              <a:t>digjitalizimin</a:t>
            </a:r>
            <a:r>
              <a:rPr lang="en-US" sz="2000"/>
              <a:t> pa masa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mjaftueshme</a:t>
            </a:r>
            <a:r>
              <a:rPr lang="en-US" sz="2000"/>
              <a:t> </a:t>
            </a:r>
            <a:r>
              <a:rPr lang="en-US" sz="2000" err="1"/>
              <a:t>mbrojtjeje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1125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3D1DEF8-EC44-EC9C-C55C-003E0359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Kërcënimet</a:t>
            </a:r>
            <a:r>
              <a:rPr lang="en-US"/>
              <a:t> </a:t>
            </a:r>
            <a:r>
              <a:rPr lang="en-US" err="1"/>
              <a:t>Kryesore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Përballen</a:t>
            </a:r>
            <a:r>
              <a:rPr lang="en-US"/>
              <a:t> </a:t>
            </a:r>
            <a:r>
              <a:rPr lang="en-US" err="1"/>
              <a:t>Shkollat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EF48C4D-1F8A-1815-3956-773A08ADB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Phishing, ransomware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inxhinieria</a:t>
            </a:r>
            <a:r>
              <a:rPr lang="en-US"/>
              <a:t> </a:t>
            </a:r>
            <a:r>
              <a:rPr lang="en-US" err="1"/>
              <a:t>sociale</a:t>
            </a:r>
            <a:r>
              <a:rPr lang="en-US"/>
              <a:t> </a:t>
            </a:r>
            <a:r>
              <a:rPr lang="en-US" err="1"/>
              <a:t>janë</a:t>
            </a:r>
            <a:r>
              <a:rPr lang="en-US"/>
              <a:t> </a:t>
            </a:r>
            <a:r>
              <a:rPr lang="en-US" err="1"/>
              <a:t>ndër</a:t>
            </a:r>
            <a:r>
              <a:rPr lang="en-US"/>
              <a:t> </a:t>
            </a:r>
            <a:r>
              <a:rPr lang="en-US" err="1"/>
              <a:t>sulmet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rrezikshme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zakonshme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synojnë</a:t>
            </a:r>
            <a:r>
              <a:rPr lang="en-US"/>
              <a:t> </a:t>
            </a:r>
            <a:r>
              <a:rPr lang="en-US" err="1"/>
              <a:t>institucionet</a:t>
            </a:r>
            <a:r>
              <a:rPr lang="en-US"/>
              <a:t> </a:t>
            </a:r>
            <a:r>
              <a:rPr lang="en-US" err="1"/>
              <a:t>arsimore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>
              <a:buFont typeface="Wingdings" panose="05000000000000000000" pitchFamily="2" charset="2"/>
              <a:buChar char="v"/>
            </a:pPr>
            <a:r>
              <a:rPr lang="en-US" sz="2200" b="1"/>
              <a:t>Phishing</a:t>
            </a:r>
            <a:r>
              <a:rPr lang="en-US" sz="2200"/>
              <a:t>: email-e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rreme</a:t>
            </a:r>
            <a:r>
              <a:rPr lang="en-US" sz="2200"/>
              <a:t> </a:t>
            </a:r>
            <a:r>
              <a:rPr lang="en-US" sz="2200" err="1"/>
              <a:t>që</a:t>
            </a:r>
            <a:r>
              <a:rPr lang="en-US" sz="2200"/>
              <a:t> </a:t>
            </a:r>
            <a:r>
              <a:rPr lang="en-US" sz="2200" err="1"/>
              <a:t>vjedhin</a:t>
            </a:r>
            <a:r>
              <a:rPr lang="en-US" sz="2200"/>
              <a:t> </a:t>
            </a:r>
            <a:r>
              <a:rPr lang="en-US" sz="2200" err="1"/>
              <a:t>kredenciale</a:t>
            </a:r>
            <a:r>
              <a:rPr lang="en-US" sz="2200"/>
              <a:t> </a:t>
            </a:r>
            <a:r>
              <a:rPr lang="en-US" sz="2200" err="1"/>
              <a:t>ose</a:t>
            </a:r>
            <a:r>
              <a:rPr lang="en-US" sz="2200"/>
              <a:t> </a:t>
            </a:r>
            <a:r>
              <a:rPr lang="en-US" sz="2200" err="1"/>
              <a:t>përhapin</a:t>
            </a:r>
            <a:r>
              <a:rPr lang="en-US" sz="2200"/>
              <a:t> malware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b="1"/>
              <a:t>Ransomware</a:t>
            </a:r>
            <a:r>
              <a:rPr lang="en-US" sz="2200"/>
              <a:t>: </a:t>
            </a:r>
            <a:r>
              <a:rPr lang="en-US" sz="2200" err="1"/>
              <a:t>bllokon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dhënat</a:t>
            </a:r>
            <a:r>
              <a:rPr lang="en-US" sz="2200"/>
              <a:t> e </a:t>
            </a:r>
            <a:r>
              <a:rPr lang="en-US" sz="2200" err="1"/>
              <a:t>shkollës</a:t>
            </a:r>
            <a:r>
              <a:rPr lang="en-US" sz="2200"/>
              <a:t> </a:t>
            </a:r>
            <a:r>
              <a:rPr lang="en-US" sz="2200" err="1"/>
              <a:t>derisa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paguhet</a:t>
            </a:r>
            <a:r>
              <a:rPr lang="en-US" sz="2200"/>
              <a:t> </a:t>
            </a:r>
            <a:r>
              <a:rPr lang="en-US" sz="2200" err="1"/>
              <a:t>shpërblimi</a:t>
            </a:r>
            <a:endParaRPr lang="en-US" sz="2200"/>
          </a:p>
          <a:p>
            <a:pPr>
              <a:buFont typeface="Wingdings" panose="05000000000000000000" pitchFamily="2" charset="2"/>
              <a:buChar char="v"/>
            </a:pPr>
            <a:r>
              <a:rPr lang="en-US" sz="2200" b="1" err="1"/>
              <a:t>Kërcënime</a:t>
            </a:r>
            <a:r>
              <a:rPr lang="en-US" sz="2200" b="1"/>
              <a:t> </a:t>
            </a:r>
            <a:r>
              <a:rPr lang="en-US" sz="2200" b="1" err="1"/>
              <a:t>të</a:t>
            </a:r>
            <a:r>
              <a:rPr lang="en-US" sz="2200" b="1"/>
              <a:t> </a:t>
            </a:r>
            <a:r>
              <a:rPr lang="en-US" sz="2200" b="1" err="1"/>
              <a:t>brendshme</a:t>
            </a:r>
            <a:r>
              <a:rPr lang="en-US" sz="2200" b="1"/>
              <a:t> &amp; </a:t>
            </a:r>
            <a:r>
              <a:rPr lang="en-US" sz="2200" b="1" err="1"/>
              <a:t>pakujdesi</a:t>
            </a:r>
            <a:r>
              <a:rPr lang="en-US" sz="2200"/>
              <a:t>: </a:t>
            </a:r>
            <a:r>
              <a:rPr lang="en-US" sz="2200" err="1"/>
              <a:t>fjalëkalime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dobëta</a:t>
            </a:r>
            <a:r>
              <a:rPr lang="en-US" sz="2200"/>
              <a:t>, </a:t>
            </a:r>
            <a:r>
              <a:rPr lang="en-US" sz="2200" err="1"/>
              <a:t>aplikacione</a:t>
            </a:r>
            <a:r>
              <a:rPr lang="en-US" sz="2200"/>
              <a:t> pa </a:t>
            </a:r>
            <a:r>
              <a:rPr lang="en-US" sz="2200" err="1"/>
              <a:t>verifikim</a:t>
            </a:r>
            <a:endParaRPr lang="en-US" sz="2200"/>
          </a:p>
          <a:p>
            <a:pPr>
              <a:buFont typeface="Wingdings" panose="05000000000000000000" pitchFamily="2" charset="2"/>
              <a:buChar char="v"/>
            </a:pPr>
            <a:r>
              <a:rPr lang="en-US" sz="2200" b="1" err="1"/>
              <a:t>Inxhinieri</a:t>
            </a:r>
            <a:r>
              <a:rPr lang="en-US" sz="2200" b="1"/>
              <a:t> </a:t>
            </a:r>
            <a:r>
              <a:rPr lang="en-US" sz="2200" b="1" err="1"/>
              <a:t>sociale</a:t>
            </a:r>
            <a:r>
              <a:rPr lang="en-US" sz="2200"/>
              <a:t>: </a:t>
            </a:r>
            <a:r>
              <a:rPr lang="en-US" sz="2200" err="1"/>
              <a:t>nxënësit</a:t>
            </a:r>
            <a:r>
              <a:rPr lang="en-US" sz="2200"/>
              <a:t> </a:t>
            </a:r>
            <a:r>
              <a:rPr lang="en-US" sz="2200" err="1"/>
              <a:t>mashtrohen</a:t>
            </a:r>
            <a:r>
              <a:rPr lang="en-US" sz="2200"/>
              <a:t> </a:t>
            </a:r>
            <a:r>
              <a:rPr lang="en-US" sz="2200" err="1"/>
              <a:t>përmes</a:t>
            </a:r>
            <a:r>
              <a:rPr lang="en-US" sz="2200"/>
              <a:t> </a:t>
            </a:r>
            <a:r>
              <a:rPr lang="en-US" sz="2200" err="1"/>
              <a:t>imitimit</a:t>
            </a:r>
            <a:r>
              <a:rPr lang="en-US" sz="2200"/>
              <a:t> </a:t>
            </a:r>
            <a:r>
              <a:rPr lang="en-US" sz="2200" err="1"/>
              <a:t>ose</a:t>
            </a:r>
            <a:r>
              <a:rPr lang="en-US" sz="2200"/>
              <a:t> </a:t>
            </a:r>
            <a:r>
              <a:rPr lang="en-US" sz="2200" err="1"/>
              <a:t>manipulimit</a:t>
            </a:r>
            <a:endParaRPr lang="en-US" sz="2200"/>
          </a:p>
          <a:p>
            <a:pPr>
              <a:buFont typeface="Wingdings" panose="05000000000000000000" pitchFamily="2" charset="2"/>
              <a:buChar char="v"/>
            </a:pPr>
            <a:r>
              <a:rPr lang="en-US" sz="2200" b="1" err="1"/>
              <a:t>Rreziqet</a:t>
            </a:r>
            <a:r>
              <a:rPr lang="en-US" sz="2200" b="1"/>
              <a:t> </a:t>
            </a:r>
            <a:r>
              <a:rPr lang="en-US" sz="2200" b="1" err="1"/>
              <a:t>nga</a:t>
            </a:r>
            <a:r>
              <a:rPr lang="en-US" sz="2200" b="1"/>
              <a:t> </a:t>
            </a:r>
            <a:r>
              <a:rPr lang="en-US" sz="2200" b="1" err="1"/>
              <a:t>teknologjitë</a:t>
            </a:r>
            <a:r>
              <a:rPr lang="en-US" sz="2200" b="1"/>
              <a:t> </a:t>
            </a:r>
            <a:r>
              <a:rPr lang="en-US" sz="2200" b="1" err="1"/>
              <a:t>mbikëqyrëse</a:t>
            </a:r>
            <a:r>
              <a:rPr lang="en-US" sz="2200"/>
              <a:t>: </a:t>
            </a:r>
            <a:r>
              <a:rPr lang="en-US" sz="2200" err="1"/>
              <a:t>shqetësime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privatësinë</a:t>
            </a:r>
            <a:r>
              <a:rPr lang="en-US" sz="2200"/>
              <a:t> me </a:t>
            </a:r>
            <a:r>
              <a:rPr lang="en-US" sz="2200" err="1"/>
              <a:t>mjetet</a:t>
            </a:r>
            <a:r>
              <a:rPr lang="en-US" sz="2200"/>
              <a:t> e </a:t>
            </a:r>
            <a:r>
              <a:rPr lang="en-US" sz="2200" err="1"/>
              <a:t>monitorimit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688527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5F83776-F519-9181-8E0B-903DA600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51004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Do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simulojmë</a:t>
            </a:r>
            <a:r>
              <a:rPr lang="en-US"/>
              <a:t> se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lidhje</a:t>
            </a:r>
            <a:r>
              <a:rPr lang="en-US"/>
              <a:t> phishing (</a:t>
            </a:r>
            <a:r>
              <a:rPr lang="en-US" err="1"/>
              <a:t>zakonisht</a:t>
            </a:r>
            <a:r>
              <a:rPr lang="en-US"/>
              <a:t> e </a:t>
            </a:r>
            <a:r>
              <a:rPr lang="en-US" err="1"/>
              <a:t>dërguar</a:t>
            </a:r>
            <a:r>
              <a:rPr lang="en-US"/>
              <a:t> </a:t>
            </a:r>
            <a:r>
              <a:rPr lang="en-US" err="1"/>
              <a:t>përmes</a:t>
            </a:r>
            <a:r>
              <a:rPr lang="en-US"/>
              <a:t> email-it) </a:t>
            </a:r>
            <a:r>
              <a:rPr lang="en-US" err="1"/>
              <a:t>mund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jetë</a:t>
            </a:r>
            <a:r>
              <a:rPr lang="en-US"/>
              <a:t> </a:t>
            </a:r>
            <a:r>
              <a:rPr lang="en-US" err="1"/>
              <a:t>lehtësisht</a:t>
            </a:r>
            <a:r>
              <a:rPr lang="en-US"/>
              <a:t> </a:t>
            </a:r>
            <a:r>
              <a:rPr lang="en-US" err="1"/>
              <a:t>mashtruese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shkaktojë</a:t>
            </a:r>
            <a:r>
              <a:rPr lang="en-US"/>
              <a:t> </a:t>
            </a:r>
            <a:r>
              <a:rPr lang="en-US" err="1"/>
              <a:t>probleme</a:t>
            </a:r>
            <a:r>
              <a:rPr lang="en-US"/>
              <a:t> </a:t>
            </a:r>
            <a:r>
              <a:rPr lang="en-US" err="1"/>
              <a:t>serioze</a:t>
            </a:r>
            <a:r>
              <a:rPr lang="en-US"/>
              <a:t>.</a:t>
            </a:r>
            <a:br>
              <a:rPr lang="en-US"/>
            </a:br>
            <a:br>
              <a:rPr lang="en-US"/>
            </a:br>
            <a:r>
              <a:rPr lang="en-US"/>
              <a:t>Kodi QR </a:t>
            </a:r>
            <a:r>
              <a:rPr lang="en-US" err="1"/>
              <a:t>që</a:t>
            </a:r>
            <a:r>
              <a:rPr lang="en-US"/>
              <a:t> do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skanoni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poshtë</a:t>
            </a:r>
            <a:r>
              <a:rPr lang="en-US"/>
              <a:t> </a:t>
            </a:r>
            <a:r>
              <a:rPr lang="en-US" err="1"/>
              <a:t>vepron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lidhje</a:t>
            </a:r>
            <a:r>
              <a:rPr lang="en-US"/>
              <a:t> phishing e </a:t>
            </a:r>
            <a:r>
              <a:rPr lang="en-US" err="1"/>
              <a:t>zakonshme</a:t>
            </a:r>
            <a:r>
              <a:rPr lang="en-US"/>
              <a:t>,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mund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vijë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kutinë</a:t>
            </a:r>
            <a:r>
              <a:rPr lang="en-US"/>
              <a:t> </a:t>
            </a:r>
            <a:r>
              <a:rPr lang="en-US" err="1"/>
              <a:t>tuaj</a:t>
            </a:r>
            <a:r>
              <a:rPr lang="en-US"/>
              <a:t> </a:t>
            </a:r>
            <a:r>
              <a:rPr lang="en-US" err="1"/>
              <a:t>postare</a:t>
            </a:r>
            <a:r>
              <a:rPr lang="en-US"/>
              <a:t> </a:t>
            </a:r>
            <a:r>
              <a:rPr lang="en-US" err="1"/>
              <a:t>elektronike</a:t>
            </a:r>
            <a:r>
              <a:rPr lang="en-US"/>
              <a:t> duke u </a:t>
            </a:r>
            <a:r>
              <a:rPr lang="en-US" err="1"/>
              <a:t>paraqitur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mundësi</a:t>
            </a:r>
            <a:r>
              <a:rPr lang="en-US"/>
              <a:t> </a:t>
            </a:r>
            <a:r>
              <a:rPr lang="en-US" err="1"/>
              <a:t>shumë</a:t>
            </a:r>
            <a:r>
              <a:rPr lang="en-US"/>
              <a:t> </a:t>
            </a:r>
            <a:r>
              <a:rPr lang="en-US" err="1"/>
              <a:t>tërheqëse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6184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3CC6873-6F7E-CE36-90CA-19C3F9726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pPr algn="ctr"/>
            <a:endParaRPr lang="en-US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9A870975-C77E-DF8C-BD4C-235DEA082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8959DF91-3908-D2A1-8B12-B28CF315B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81" y="2939142"/>
            <a:ext cx="4286250" cy="374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6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E8750B7-92ED-C508-E4EC-5D6EC111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Hyrje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FCFBBF3-3BB3-3A63-0FEC-4CE6CBBD0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/>
              <a:t>Për prezantuesin:</a:t>
            </a:r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/>
              <a:t>Kevin Locaj</a:t>
            </a:r>
          </a:p>
          <a:p>
            <a:pPr marL="0" indent="0" algn="ctr">
              <a:buNone/>
            </a:pPr>
            <a:endParaRPr lang="en-US"/>
          </a:p>
          <a:p>
            <a:pPr algn="ctr">
              <a:buFont typeface="Wingdings" panose="05000000000000000000" pitchFamily="2" charset="2"/>
              <a:buChar char="q"/>
            </a:pPr>
            <a:r>
              <a:rPr lang="en-US"/>
              <a:t>MA në Cyber Crime and Terrorism – Swansea University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  <a:endParaRPr lang="en-US"/>
          </a:p>
          <a:p>
            <a:pPr algn="ctr">
              <a:buFont typeface="Wingdings" panose="05000000000000000000" pitchFamily="2" charset="2"/>
              <a:buChar char="q"/>
            </a:pPr>
            <a:r>
              <a:rPr lang="en-US"/>
              <a:t>Autor në: Eksplorimi i shkallës në të cilën ekstremizmi dhe terrorizmi kanë ndryshuar që nga shfaqja e internetit, kapitull në librin </a:t>
            </a:r>
            <a:r>
              <a:rPr lang="en-US" i="1"/>
              <a:t>Digital Transformation in Policing: The Promise, Perils and Solutions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en-US"/>
              <a:t>BSc në Sociologji – University of Crete</a:t>
            </a:r>
            <a:endParaRPr lang="en-US" i="1"/>
          </a:p>
          <a:p>
            <a:pPr algn="ctr">
              <a:buFont typeface="Wingdings" panose="05000000000000000000" pitchFamily="2" charset="2"/>
              <a:buChar char="q"/>
            </a:pPr>
            <a:r>
              <a:rPr lang="en-US"/>
              <a:t>Certifikim në Python – University of Crete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8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8FCB55E-64FC-5966-FBC5-523766C9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Drejt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Strategjie</a:t>
            </a:r>
            <a:r>
              <a:rPr lang="en-US"/>
              <a:t> </a:t>
            </a:r>
            <a:r>
              <a:rPr lang="en-US" err="1"/>
              <a:t>Proaktive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A6192C7-E176-3FF6-9C18-0496B5EAC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mbrojtje</a:t>
            </a:r>
            <a:r>
              <a:rPr lang="en-US"/>
              <a:t> e </a:t>
            </a:r>
            <a:r>
              <a:rPr lang="en-US" err="1"/>
              <a:t>fortë</a:t>
            </a:r>
            <a:r>
              <a:rPr lang="en-US"/>
              <a:t> </a:t>
            </a:r>
            <a:r>
              <a:rPr lang="en-US" err="1"/>
              <a:t>kërkon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qasje</a:t>
            </a:r>
            <a:r>
              <a:rPr lang="en-US"/>
              <a:t> </a:t>
            </a:r>
            <a:r>
              <a:rPr lang="en-US" err="1"/>
              <a:t>shumë-shtresore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kombinon</a:t>
            </a:r>
            <a:r>
              <a:rPr lang="en-US"/>
              <a:t> </a:t>
            </a:r>
            <a:r>
              <a:rPr lang="en-US" err="1"/>
              <a:t>infrastrukturën</a:t>
            </a:r>
            <a:r>
              <a:rPr lang="en-US"/>
              <a:t>, </a:t>
            </a:r>
            <a:r>
              <a:rPr lang="en-US" err="1"/>
              <a:t>politikat</a:t>
            </a:r>
            <a:r>
              <a:rPr lang="en-US"/>
              <a:t>, </a:t>
            </a:r>
            <a:r>
              <a:rPr lang="en-US" err="1"/>
              <a:t>edukimin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bashkëpunimin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Vlerësime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rregullta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rrezikut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monitorim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kërcënimeve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Politika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qarta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përdorimin</a:t>
            </a:r>
            <a:r>
              <a:rPr lang="en-US" sz="2000"/>
              <a:t> </a:t>
            </a:r>
            <a:r>
              <a:rPr lang="en-US" sz="2000" err="1"/>
              <a:t>digjital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stafi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nxënësit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Investim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infrastrukturë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sigurt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softuer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verifikuar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Trajnim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gjithë</a:t>
            </a:r>
            <a:r>
              <a:rPr lang="en-US" sz="2000"/>
              <a:t> </a:t>
            </a:r>
            <a:r>
              <a:rPr lang="en-US" sz="2000" err="1"/>
              <a:t>përdoruesit</a:t>
            </a:r>
            <a:r>
              <a:rPr lang="en-US" sz="2000"/>
              <a:t> </a:t>
            </a:r>
            <a:r>
              <a:rPr lang="en-US" sz="2000" err="1"/>
              <a:t>mbi</a:t>
            </a:r>
            <a:r>
              <a:rPr lang="en-US" sz="2000"/>
              <a:t> </a:t>
            </a:r>
            <a:r>
              <a:rPr lang="en-US" sz="2000" err="1"/>
              <a:t>ndërgjegjësimin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sigurinë</a:t>
            </a:r>
            <a:r>
              <a:rPr lang="en-US" sz="2000"/>
              <a:t> </a:t>
            </a:r>
            <a:r>
              <a:rPr lang="en-US" sz="2000" err="1"/>
              <a:t>kibernetike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Bashkëpunim</a:t>
            </a:r>
            <a:r>
              <a:rPr lang="en-US" sz="2000"/>
              <a:t> me </a:t>
            </a:r>
            <a:r>
              <a:rPr lang="en-US" sz="2000" err="1"/>
              <a:t>agjenci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sigurisë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mbështetje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83064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9B5AF8-AB02-7198-7F35-49CDC105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447"/>
            <a:ext cx="10515600" cy="4708321"/>
          </a:xfrm>
        </p:spPr>
        <p:txBody>
          <a:bodyPr/>
          <a:lstStyle/>
          <a:p>
            <a:pPr algn="ctr"/>
            <a:r>
              <a:rPr lang="en-US" err="1"/>
              <a:t>Kapitulli</a:t>
            </a:r>
            <a:r>
              <a:rPr lang="en-US"/>
              <a:t> 3: </a:t>
            </a:r>
            <a:r>
              <a:rPr lang="en-US" err="1"/>
              <a:t>Komponentët</a:t>
            </a:r>
            <a:r>
              <a:rPr lang="en-US"/>
              <a:t> </a:t>
            </a:r>
            <a:r>
              <a:rPr lang="en-US" err="1"/>
              <a:t>Kryesorë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Efektive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Integrimi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Saj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Politikat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Kulturën</a:t>
            </a:r>
            <a:r>
              <a:rPr lang="en-US"/>
              <a:t> </a:t>
            </a:r>
            <a:r>
              <a:rPr lang="en-US" err="1"/>
              <a:t>Shkollore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6695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DE048D5-AEDF-968E-BE9D-7B09EE70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Integrimi</a:t>
            </a:r>
            <a:r>
              <a:rPr lang="en-US" b="1"/>
              <a:t> </a:t>
            </a:r>
            <a:r>
              <a:rPr lang="en-US" b="1" err="1"/>
              <a:t>i</a:t>
            </a:r>
            <a:r>
              <a:rPr lang="en-US" b="1"/>
              <a:t> </a:t>
            </a:r>
            <a:r>
              <a:rPr lang="en-US" b="1" err="1"/>
              <a:t>Higjienës</a:t>
            </a:r>
            <a:r>
              <a:rPr lang="en-US" b="1"/>
              <a:t> </a:t>
            </a:r>
            <a:r>
              <a:rPr lang="en-US" b="1" err="1"/>
              <a:t>Kibernetike</a:t>
            </a:r>
            <a:r>
              <a:rPr lang="en-US" b="1"/>
              <a:t> </a:t>
            </a:r>
            <a:r>
              <a:rPr lang="en-US" b="1" err="1"/>
              <a:t>në</a:t>
            </a:r>
            <a:r>
              <a:rPr lang="en-US" b="1"/>
              <a:t> </a:t>
            </a:r>
            <a:r>
              <a:rPr lang="en-US" b="1" err="1"/>
              <a:t>Kulturën</a:t>
            </a:r>
            <a:r>
              <a:rPr lang="en-US" b="1"/>
              <a:t> </a:t>
            </a:r>
            <a:r>
              <a:rPr lang="en-US" b="1" err="1"/>
              <a:t>Shkollore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EC4895E-CEFD-D5AE-281C-E412A00D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nuk</a:t>
            </a:r>
            <a:r>
              <a:rPr lang="en-US"/>
              <a:t>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jetë</a:t>
            </a:r>
            <a:r>
              <a:rPr lang="en-US"/>
              <a:t> 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US" err="1"/>
              <a:t>përgjegjësi</a:t>
            </a:r>
            <a:r>
              <a:rPr lang="en-US"/>
              <a:t> e </a:t>
            </a:r>
            <a:r>
              <a:rPr lang="en-US" err="1"/>
              <a:t>departamenteve</a:t>
            </a:r>
            <a:r>
              <a:rPr lang="en-US"/>
              <a:t> IT—ajo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bëhet</a:t>
            </a:r>
            <a:r>
              <a:rPr lang="en-US"/>
              <a:t> </a:t>
            </a:r>
            <a:r>
              <a:rPr lang="en-US" err="1"/>
              <a:t>pjesë</a:t>
            </a:r>
            <a:r>
              <a:rPr lang="en-US"/>
              <a:t> e </a:t>
            </a:r>
            <a:r>
              <a:rPr lang="en-US" err="1"/>
              <a:t>kulturës</a:t>
            </a:r>
            <a:r>
              <a:rPr lang="en-US"/>
              <a:t> </a:t>
            </a:r>
            <a:r>
              <a:rPr lang="en-US" err="1"/>
              <a:t>së</a:t>
            </a:r>
            <a:r>
              <a:rPr lang="en-US"/>
              <a:t> </a:t>
            </a:r>
            <a:r>
              <a:rPr lang="en-US" err="1"/>
              <a:t>përditshme</a:t>
            </a:r>
            <a:r>
              <a:rPr lang="en-US"/>
              <a:t> </a:t>
            </a:r>
            <a:r>
              <a:rPr lang="en-US" err="1"/>
              <a:t>shkollore</a:t>
            </a:r>
            <a:r>
              <a:rPr lang="en-US"/>
              <a:t>, e </a:t>
            </a:r>
            <a:r>
              <a:rPr lang="en-US" err="1"/>
              <a:t>ndërtuar</a:t>
            </a:r>
            <a:r>
              <a:rPr lang="en-US"/>
              <a:t> </a:t>
            </a:r>
            <a:r>
              <a:rPr lang="en-US" err="1"/>
              <a:t>mbi</a:t>
            </a:r>
            <a:r>
              <a:rPr lang="en-US"/>
              <a:t> </a:t>
            </a:r>
            <a:r>
              <a:rPr lang="en-US" err="1"/>
              <a:t>politika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qarta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përgjegjësi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përbashkët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Politika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Përdorimit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Pranueshëm</a:t>
            </a:r>
            <a:r>
              <a:rPr lang="en-US"/>
              <a:t> (AUP)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përshtatura</a:t>
            </a:r>
            <a:r>
              <a:rPr lang="en-US"/>
              <a:t> </a:t>
            </a:r>
            <a:r>
              <a:rPr lang="en-US" err="1"/>
              <a:t>sipas</a:t>
            </a:r>
            <a:r>
              <a:rPr lang="en-US"/>
              <a:t> </a:t>
            </a:r>
            <a:r>
              <a:rPr lang="en-US" err="1"/>
              <a:t>grupmoshave</a:t>
            </a: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Pjesëmarrja</a:t>
            </a:r>
            <a:r>
              <a:rPr lang="en-US"/>
              <a:t> e </a:t>
            </a:r>
            <a:r>
              <a:rPr lang="en-US" err="1"/>
              <a:t>nxënësve</a:t>
            </a:r>
            <a:r>
              <a:rPr lang="en-US"/>
              <a:t> </a:t>
            </a:r>
            <a:r>
              <a:rPr lang="en-US" err="1"/>
              <a:t>përmes</a:t>
            </a:r>
            <a:r>
              <a:rPr lang="en-US"/>
              <a:t> “</a:t>
            </a:r>
            <a:r>
              <a:rPr lang="en-US" err="1"/>
              <a:t>Kartave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”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Roli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caktuar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ekipe</a:t>
            </a:r>
            <a:r>
              <a:rPr lang="en-US"/>
              <a:t> </a:t>
            </a:r>
            <a:r>
              <a:rPr lang="en-US" err="1"/>
              <a:t>reagimi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incidenteve</a:t>
            </a: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Sisteme</a:t>
            </a:r>
            <a:r>
              <a:rPr lang="en-US"/>
              <a:t> </a:t>
            </a:r>
            <a:r>
              <a:rPr lang="en-US" err="1"/>
              <a:t>raportimi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bazuara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besim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ngjarje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incidente</a:t>
            </a: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Auditime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rregullta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plane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reagim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kërcënimeve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4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F526F94-F074-DD28-5305-5F402187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Politikat</a:t>
            </a:r>
            <a:r>
              <a:rPr lang="en-US" b="1"/>
              <a:t>, </a:t>
            </a:r>
            <a:r>
              <a:rPr lang="en-US" b="1" err="1"/>
              <a:t>Trajnimi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Pjesëmarrja</a:t>
            </a:r>
            <a:r>
              <a:rPr lang="en-US" b="1"/>
              <a:t> e </a:t>
            </a:r>
            <a:r>
              <a:rPr lang="en-US" b="1" err="1"/>
              <a:t>Familjes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A1B4C31-E6AE-658B-7ABE-BFBA71753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qasje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nivel</a:t>
            </a:r>
            <a:r>
              <a:rPr lang="en-US"/>
              <a:t> </a:t>
            </a:r>
            <a:r>
              <a:rPr lang="en-US" err="1"/>
              <a:t>shkolle</a:t>
            </a:r>
            <a:r>
              <a:rPr lang="en-US"/>
              <a:t> </a:t>
            </a:r>
            <a:r>
              <a:rPr lang="en-US" err="1"/>
              <a:t>integron</a:t>
            </a:r>
            <a:r>
              <a:rPr lang="en-US"/>
              <a:t> </a:t>
            </a:r>
            <a:r>
              <a:rPr lang="en-US" err="1"/>
              <a:t>politikat</a:t>
            </a:r>
            <a:r>
              <a:rPr lang="en-US"/>
              <a:t>, </a:t>
            </a:r>
            <a:r>
              <a:rPr lang="en-US" err="1"/>
              <a:t>trajnimin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angazhimin</a:t>
            </a:r>
            <a:r>
              <a:rPr lang="en-US"/>
              <a:t> e </a:t>
            </a:r>
            <a:r>
              <a:rPr lang="en-US" err="1"/>
              <a:t>komunitetit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krijuar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kulturë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qëndrueshme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Zhvillim</a:t>
            </a:r>
            <a:r>
              <a:rPr lang="en-US"/>
              <a:t> </a:t>
            </a:r>
            <a:r>
              <a:rPr lang="en-US" err="1"/>
              <a:t>profesional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vazhdueshëm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mësuesit</a:t>
            </a: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Punëtori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burime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familjet</a:t>
            </a:r>
            <a:r>
              <a:rPr lang="en-US"/>
              <a:t> (duke </a:t>
            </a:r>
            <a:r>
              <a:rPr lang="en-US" err="1"/>
              <a:t>përfshirë</a:t>
            </a:r>
            <a:r>
              <a:rPr lang="en-US"/>
              <a:t> </a:t>
            </a:r>
            <a:r>
              <a:rPr lang="en-US" err="1"/>
              <a:t>edhe</a:t>
            </a:r>
            <a:r>
              <a:rPr lang="en-US"/>
              <a:t> </a:t>
            </a:r>
            <a:r>
              <a:rPr lang="en-US" err="1"/>
              <a:t>materiale</a:t>
            </a:r>
            <a:r>
              <a:rPr lang="en-US"/>
              <a:t> </a:t>
            </a:r>
            <a:r>
              <a:rPr lang="en-US" err="1"/>
              <a:t>shumëgjuhëshe</a:t>
            </a:r>
            <a:r>
              <a:rPr lang="en-US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Komitete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me </a:t>
            </a:r>
            <a:r>
              <a:rPr lang="en-US" err="1"/>
              <a:t>përfaqësim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larmishëm</a:t>
            </a: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Integrim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klasë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etikës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online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Partneritet</a:t>
            </a:r>
            <a:r>
              <a:rPr lang="en-US"/>
              <a:t> me </a:t>
            </a:r>
            <a:r>
              <a:rPr lang="en-US" err="1"/>
              <a:t>prindërit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forcuar</a:t>
            </a:r>
            <a:r>
              <a:rPr lang="en-US"/>
              <a:t> </a:t>
            </a:r>
            <a:r>
              <a:rPr lang="en-US" err="1"/>
              <a:t>praktikat</a:t>
            </a:r>
            <a:r>
              <a:rPr lang="en-US"/>
              <a:t> e </a:t>
            </a:r>
            <a:r>
              <a:rPr lang="en-US" err="1"/>
              <a:t>mira</a:t>
            </a:r>
            <a:r>
              <a:rPr lang="en-US"/>
              <a:t> </a:t>
            </a:r>
            <a:r>
              <a:rPr lang="en-US" err="1"/>
              <a:t>edhe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shtëpi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89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9765679-440E-835F-50BF-1EFF013DD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err="1"/>
              <a:t>Kapitulli</a:t>
            </a:r>
            <a:r>
              <a:rPr lang="en-US"/>
              <a:t> 4: </a:t>
            </a:r>
            <a:r>
              <a:rPr lang="en-US" err="1"/>
              <a:t>Edukimi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Kurrikulë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Pjesëmarrja</a:t>
            </a:r>
            <a:r>
              <a:rPr lang="en-US"/>
              <a:t> e </a:t>
            </a:r>
            <a:r>
              <a:rPr lang="en-US" err="1"/>
              <a:t>Familjes</a:t>
            </a:r>
            <a:r>
              <a:rPr lang="en-US"/>
              <a:t> e </a:t>
            </a:r>
            <a:r>
              <a:rPr lang="en-US" err="1"/>
              <a:t>Komunitetit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Higjienën</a:t>
            </a:r>
            <a:r>
              <a:rPr lang="en-US"/>
              <a:t> </a:t>
            </a:r>
            <a:r>
              <a:rPr lang="en-US" err="1"/>
              <a:t>Kibernetike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4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A6EBAA2-CA41-FE8C-A101-B0B6ED4E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Integrimi</a:t>
            </a:r>
            <a:r>
              <a:rPr lang="en-US" b="1"/>
              <a:t> </a:t>
            </a:r>
            <a:r>
              <a:rPr lang="en-US" b="1" err="1"/>
              <a:t>i</a:t>
            </a:r>
            <a:r>
              <a:rPr lang="en-US" b="1"/>
              <a:t> </a:t>
            </a:r>
            <a:r>
              <a:rPr lang="en-US" b="1" err="1"/>
              <a:t>Sigurisë</a:t>
            </a:r>
            <a:r>
              <a:rPr lang="en-US" b="1"/>
              <a:t> </a:t>
            </a:r>
            <a:r>
              <a:rPr lang="en-US" b="1" err="1"/>
              <a:t>Kibernetike</a:t>
            </a:r>
            <a:r>
              <a:rPr lang="en-US" b="1"/>
              <a:t> </a:t>
            </a:r>
            <a:r>
              <a:rPr lang="en-US" b="1" err="1"/>
              <a:t>në</a:t>
            </a:r>
            <a:r>
              <a:rPr lang="en-US" b="1"/>
              <a:t> </a:t>
            </a:r>
            <a:r>
              <a:rPr lang="en-US" b="1" err="1"/>
              <a:t>Kurrikulë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76F00EA-890B-1B0B-A0EF-43BD5357A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err="1"/>
              <a:t>Integrimi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gjitha</a:t>
            </a:r>
            <a:r>
              <a:rPr lang="en-US"/>
              <a:t> </a:t>
            </a:r>
            <a:r>
              <a:rPr lang="en-US" err="1"/>
              <a:t>lëndët</a:t>
            </a:r>
            <a:r>
              <a:rPr lang="en-US"/>
              <a:t> </a:t>
            </a:r>
            <a:r>
              <a:rPr lang="en-US" err="1"/>
              <a:t>ndihmon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ndërtimin</a:t>
            </a:r>
            <a:r>
              <a:rPr lang="en-US"/>
              <a:t> e </a:t>
            </a:r>
            <a:r>
              <a:rPr lang="en-US" err="1"/>
              <a:t>qëndrueshmërisë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afatgjatë</a:t>
            </a:r>
            <a:r>
              <a:rPr lang="en-US"/>
              <a:t>. </a:t>
            </a:r>
            <a:r>
              <a:rPr lang="en-US" err="1"/>
              <a:t>Edukimi</a:t>
            </a:r>
            <a:r>
              <a:rPr lang="en-US"/>
              <a:t>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nisë</a:t>
            </a:r>
            <a:r>
              <a:rPr lang="en-US"/>
              <a:t> </a:t>
            </a:r>
            <a:r>
              <a:rPr lang="en-US" err="1"/>
              <a:t>herët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bëhet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thelluar</a:t>
            </a:r>
            <a:r>
              <a:rPr lang="en-US"/>
              <a:t> me </a:t>
            </a:r>
            <a:r>
              <a:rPr lang="en-US" err="1"/>
              <a:t>kalimin</a:t>
            </a:r>
            <a:r>
              <a:rPr lang="en-US"/>
              <a:t> e </a:t>
            </a:r>
            <a:r>
              <a:rPr lang="en-US" err="1"/>
              <a:t>moshës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Filloni</a:t>
            </a:r>
            <a:r>
              <a:rPr lang="en-US" sz="2200"/>
              <a:t> </a:t>
            </a:r>
            <a:r>
              <a:rPr lang="en-US" sz="2200" err="1"/>
              <a:t>që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shkollën</a:t>
            </a:r>
            <a:r>
              <a:rPr lang="en-US" sz="2200"/>
              <a:t> </a:t>
            </a:r>
            <a:r>
              <a:rPr lang="en-US" sz="2200" err="1"/>
              <a:t>fillore</a:t>
            </a:r>
            <a:r>
              <a:rPr lang="en-US" sz="2200"/>
              <a:t> me </a:t>
            </a:r>
            <a:r>
              <a:rPr lang="en-US" sz="2200" err="1"/>
              <a:t>mësime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privatësinë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respektin</a:t>
            </a:r>
            <a:r>
              <a:rPr lang="en-US" sz="2200"/>
              <a:t> online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Zgjerojeni</a:t>
            </a:r>
            <a:r>
              <a:rPr lang="en-US" sz="2200"/>
              <a:t> </a:t>
            </a:r>
            <a:r>
              <a:rPr lang="en-US" sz="2200" err="1"/>
              <a:t>më</a:t>
            </a:r>
            <a:r>
              <a:rPr lang="en-US" sz="2200"/>
              <a:t> </a:t>
            </a:r>
            <a:r>
              <a:rPr lang="en-US" sz="2200" err="1"/>
              <a:t>tej</a:t>
            </a:r>
            <a:r>
              <a:rPr lang="en-US" sz="2200"/>
              <a:t> me </a:t>
            </a:r>
            <a:r>
              <a:rPr lang="en-US" sz="2200" err="1"/>
              <a:t>tema</a:t>
            </a:r>
            <a:r>
              <a:rPr lang="en-US" sz="2200"/>
              <a:t> </a:t>
            </a:r>
            <a:r>
              <a:rPr lang="en-US" sz="2200" err="1"/>
              <a:t>si</a:t>
            </a:r>
            <a:r>
              <a:rPr lang="en-US" sz="2200"/>
              <a:t> phishing, </a:t>
            </a:r>
            <a:r>
              <a:rPr lang="en-US" sz="2200" err="1"/>
              <a:t>siguria</a:t>
            </a:r>
            <a:r>
              <a:rPr lang="en-US" sz="2200"/>
              <a:t> e </a:t>
            </a:r>
            <a:r>
              <a:rPr lang="en-US" sz="2200" err="1"/>
              <a:t>fjalëkalimeve</a:t>
            </a:r>
            <a:r>
              <a:rPr lang="en-US" sz="2200"/>
              <a:t>, </a:t>
            </a:r>
            <a:r>
              <a:rPr lang="en-US" sz="2200" err="1"/>
              <a:t>etika</a:t>
            </a:r>
            <a:r>
              <a:rPr lang="en-US" sz="2200"/>
              <a:t> </a:t>
            </a:r>
            <a:r>
              <a:rPr lang="en-US" sz="2200" err="1"/>
              <a:t>digjitale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programimi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Përfshini</a:t>
            </a:r>
            <a:r>
              <a:rPr lang="en-US" sz="2200"/>
              <a:t> </a:t>
            </a:r>
            <a:r>
              <a:rPr lang="en-US" sz="2200" err="1"/>
              <a:t>sigurinë</a:t>
            </a:r>
            <a:r>
              <a:rPr lang="en-US" sz="2200"/>
              <a:t> </a:t>
            </a:r>
            <a:r>
              <a:rPr lang="en-US" sz="2200" err="1"/>
              <a:t>digjitale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çdo</a:t>
            </a:r>
            <a:r>
              <a:rPr lang="en-US" sz="2200"/>
              <a:t> </a:t>
            </a:r>
            <a:r>
              <a:rPr lang="en-US" sz="2200" err="1"/>
              <a:t>lëndë</a:t>
            </a:r>
            <a:r>
              <a:rPr lang="en-US" sz="2200"/>
              <a:t> (p.sh., </a:t>
            </a:r>
            <a:r>
              <a:rPr lang="en-US" sz="2200" err="1"/>
              <a:t>dezinformimi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lëndën</a:t>
            </a:r>
            <a:r>
              <a:rPr lang="en-US" sz="2200"/>
              <a:t> e </a:t>
            </a:r>
            <a:r>
              <a:rPr lang="en-US" sz="2200" err="1"/>
              <a:t>edukimit</a:t>
            </a:r>
            <a:r>
              <a:rPr lang="en-US" sz="2200"/>
              <a:t> </a:t>
            </a:r>
            <a:r>
              <a:rPr lang="en-US" sz="2200" err="1"/>
              <a:t>shoqëror</a:t>
            </a:r>
            <a:r>
              <a:rPr lang="en-US" sz="220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Përdorni</a:t>
            </a:r>
            <a:r>
              <a:rPr lang="en-US" sz="2200"/>
              <a:t> </a:t>
            </a:r>
            <a:r>
              <a:rPr lang="en-US" sz="2200" err="1"/>
              <a:t>mësimin</a:t>
            </a:r>
            <a:r>
              <a:rPr lang="en-US" sz="2200"/>
              <a:t> me </a:t>
            </a:r>
            <a:r>
              <a:rPr lang="en-US" sz="2200" err="1"/>
              <a:t>projekte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gara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fushën</a:t>
            </a:r>
            <a:r>
              <a:rPr lang="en-US" sz="2200"/>
              <a:t> e </a:t>
            </a:r>
            <a:r>
              <a:rPr lang="en-US" sz="2200" err="1"/>
              <a:t>sigurisë</a:t>
            </a:r>
            <a:r>
              <a:rPr lang="en-US" sz="2200"/>
              <a:t> </a:t>
            </a:r>
            <a:r>
              <a:rPr lang="en-US" sz="2200" err="1"/>
              <a:t>kibernetike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Jepni</a:t>
            </a:r>
            <a:r>
              <a:rPr lang="en-US" sz="2200"/>
              <a:t> </a:t>
            </a:r>
            <a:r>
              <a:rPr lang="en-US" sz="2200" err="1"/>
              <a:t>përparësi</a:t>
            </a:r>
            <a:r>
              <a:rPr lang="en-US" sz="2200"/>
              <a:t> </a:t>
            </a:r>
            <a:r>
              <a:rPr lang="en-US" sz="2200" err="1"/>
              <a:t>trajnimit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mësuesve</a:t>
            </a:r>
            <a:r>
              <a:rPr lang="en-US" sz="2200"/>
              <a:t> me </a:t>
            </a:r>
            <a:r>
              <a:rPr lang="en-US" sz="2200" err="1"/>
              <a:t>burime</a:t>
            </a:r>
            <a:r>
              <a:rPr lang="en-US" sz="2200"/>
              <a:t> </a:t>
            </a:r>
            <a:r>
              <a:rPr lang="en-US" sz="2200" err="1"/>
              <a:t>falas</a:t>
            </a:r>
            <a:r>
              <a:rPr lang="en-US" sz="2200"/>
              <a:t> </a:t>
            </a:r>
            <a:r>
              <a:rPr lang="en-US" sz="2200" err="1"/>
              <a:t>nga</a:t>
            </a:r>
            <a:r>
              <a:rPr lang="en-US" sz="2200"/>
              <a:t> </a:t>
            </a:r>
            <a:r>
              <a:rPr lang="en-US" sz="2200" err="1"/>
              <a:t>nisma</a:t>
            </a:r>
            <a:r>
              <a:rPr lang="en-US" sz="2200"/>
              <a:t> </a:t>
            </a:r>
            <a:r>
              <a:rPr lang="en-US" sz="2200" err="1"/>
              <a:t>kombëtare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83101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F7A0F56-51EA-00B3-BCCB-E2F96F03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Sigurimi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Përfshirjes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Barazisë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Mësimin</a:t>
            </a:r>
            <a:r>
              <a:rPr lang="en-US"/>
              <a:t> </a:t>
            </a:r>
            <a:r>
              <a:rPr lang="en-US" err="1"/>
              <a:t>Kibernetik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0BE8D76-1752-E23B-E0BF-533E70A36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/>
              <a:t>Edukimi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jetë</a:t>
            </a:r>
            <a:r>
              <a:rPr lang="en-US"/>
              <a:t> </a:t>
            </a:r>
            <a:r>
              <a:rPr lang="en-US" err="1"/>
              <a:t>gjithëpërfshirës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qasshëm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gjithë</a:t>
            </a:r>
            <a:r>
              <a:rPr lang="en-US"/>
              <a:t> </a:t>
            </a:r>
            <a:r>
              <a:rPr lang="en-US" err="1"/>
              <a:t>nxënësit</a:t>
            </a:r>
            <a:r>
              <a:rPr lang="en-US"/>
              <a:t>, </a:t>
            </a:r>
            <a:r>
              <a:rPr lang="en-US" err="1"/>
              <a:t>veçanërisht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ata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janë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nën-përfaqësuar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fushat</a:t>
            </a:r>
            <a:r>
              <a:rPr lang="en-US"/>
              <a:t> STEM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Adresoni</a:t>
            </a:r>
            <a:r>
              <a:rPr lang="en-US" sz="2000"/>
              <a:t> </a:t>
            </a:r>
            <a:r>
              <a:rPr lang="en-US" sz="2000" err="1"/>
              <a:t>mungesat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akses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vajzat</a:t>
            </a:r>
            <a:r>
              <a:rPr lang="en-US" sz="2000"/>
              <a:t>, </a:t>
            </a:r>
            <a:r>
              <a:rPr lang="en-US" sz="2000" err="1"/>
              <a:t>nxënësit</a:t>
            </a:r>
            <a:r>
              <a:rPr lang="en-US" sz="2000"/>
              <a:t> me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ardhura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ulëta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ata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pakicat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Përdorni</a:t>
            </a:r>
            <a:r>
              <a:rPr lang="en-US" sz="2000"/>
              <a:t> </a:t>
            </a:r>
            <a:r>
              <a:rPr lang="en-US" sz="2000" err="1"/>
              <a:t>mjete</a:t>
            </a:r>
            <a:r>
              <a:rPr lang="en-US" sz="2000"/>
              <a:t>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i="1"/>
              <a:t>Girls Who Code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kuadrin</a:t>
            </a:r>
            <a:r>
              <a:rPr lang="en-US" sz="2000"/>
              <a:t> e </a:t>
            </a:r>
            <a:r>
              <a:rPr lang="en-US" sz="2000" err="1"/>
              <a:t>barazisë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i="1"/>
              <a:t>Code.org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Materiale</a:t>
            </a:r>
            <a:r>
              <a:rPr lang="en-US" sz="2000"/>
              <a:t> </a:t>
            </a:r>
            <a:r>
              <a:rPr lang="en-US" sz="2000" err="1"/>
              <a:t>kulturore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përshtatshme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burime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shumë</a:t>
            </a:r>
            <a:r>
              <a:rPr lang="en-US" sz="2000"/>
              <a:t> </a:t>
            </a:r>
            <a:r>
              <a:rPr lang="en-US" sz="2000" err="1"/>
              <a:t>gjuhë</a:t>
            </a:r>
            <a:endParaRPr lang="en-US" sz="2000" i="1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Inkurajim</a:t>
            </a:r>
            <a:r>
              <a:rPr lang="en-US" sz="2000"/>
              <a:t> </a:t>
            </a:r>
            <a:r>
              <a:rPr lang="en-US" sz="2000" err="1"/>
              <a:t>aktiv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pjesëmarrje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larmishme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nisma</a:t>
            </a:r>
            <a:r>
              <a:rPr lang="en-US" sz="2000"/>
              <a:t> </a:t>
            </a:r>
            <a:r>
              <a:rPr lang="en-US" sz="2000" err="1"/>
              <a:t>teknologjike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63795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9067DBB-A7CF-B109-87E4-CE43AFB2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Forcimi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Shtëpi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Komunitet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B9B0E45-92CE-CD99-61A1-D73070A06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efektive</a:t>
            </a:r>
            <a:r>
              <a:rPr lang="en-US"/>
              <a:t> </a:t>
            </a:r>
            <a:r>
              <a:rPr lang="en-US" err="1"/>
              <a:t>kur</a:t>
            </a:r>
            <a:r>
              <a:rPr lang="en-US"/>
              <a:t> </a:t>
            </a:r>
            <a:r>
              <a:rPr lang="en-US" err="1"/>
              <a:t>përforcohet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shtëpi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komunitet</a:t>
            </a:r>
            <a:r>
              <a:rPr lang="en-US"/>
              <a:t>. </a:t>
            </a:r>
            <a:r>
              <a:rPr lang="en-US" err="1"/>
              <a:t>Bashkëpunimi</a:t>
            </a:r>
            <a:r>
              <a:rPr lang="en-US"/>
              <a:t> </a:t>
            </a:r>
            <a:r>
              <a:rPr lang="en-US" err="1"/>
              <a:t>forcon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përtej</a:t>
            </a:r>
            <a:r>
              <a:rPr lang="en-US"/>
              <a:t> </a:t>
            </a:r>
            <a:r>
              <a:rPr lang="en-US" err="1"/>
              <a:t>klasës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Siguroni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prindërit</a:t>
            </a:r>
            <a:r>
              <a:rPr lang="en-US" sz="2200"/>
              <a:t> </a:t>
            </a:r>
            <a:r>
              <a:rPr lang="en-US" sz="2200" err="1"/>
              <a:t>udhëzues</a:t>
            </a:r>
            <a:r>
              <a:rPr lang="en-US" sz="2200"/>
              <a:t> </a:t>
            </a:r>
            <a:r>
              <a:rPr lang="en-US" sz="2200" err="1"/>
              <a:t>praktikë</a:t>
            </a:r>
            <a:r>
              <a:rPr lang="en-US" sz="2200"/>
              <a:t>, </a:t>
            </a:r>
            <a:r>
              <a:rPr lang="en-US" sz="2200" err="1"/>
              <a:t>paketa</a:t>
            </a:r>
            <a:r>
              <a:rPr lang="en-US" sz="2200"/>
              <a:t> </a:t>
            </a:r>
            <a:r>
              <a:rPr lang="en-US" sz="2200" err="1"/>
              <a:t>informuese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punëtori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nn-NO" sz="2200"/>
              <a:t>Bashkëpunoni me biblioteka, OJF dhe organizata locale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Përfshini</a:t>
            </a:r>
            <a:r>
              <a:rPr lang="en-US" sz="2200"/>
              <a:t> </a:t>
            </a:r>
            <a:r>
              <a:rPr lang="en-US" sz="2200" err="1"/>
              <a:t>familjet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rishikimin</a:t>
            </a:r>
            <a:r>
              <a:rPr lang="en-US" sz="2200"/>
              <a:t> e </a:t>
            </a:r>
            <a:r>
              <a:rPr lang="en-US" sz="2200" err="1"/>
              <a:t>politikave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nisma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udhëhequra</a:t>
            </a:r>
            <a:r>
              <a:rPr lang="en-US" sz="2200"/>
              <a:t> </a:t>
            </a:r>
            <a:r>
              <a:rPr lang="en-US" sz="2200" err="1"/>
              <a:t>nga</a:t>
            </a:r>
            <a:r>
              <a:rPr lang="en-US" sz="2200"/>
              <a:t> </a:t>
            </a:r>
            <a:r>
              <a:rPr lang="en-US" sz="2200" err="1"/>
              <a:t>nxënësit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Harmonizoni</a:t>
            </a:r>
            <a:r>
              <a:rPr lang="en-US" sz="2200"/>
              <a:t> </a:t>
            </a:r>
            <a:r>
              <a:rPr lang="en-US" sz="2200" err="1"/>
              <a:t>mesazhet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sigurinë</a:t>
            </a:r>
            <a:r>
              <a:rPr lang="en-US" sz="2200"/>
              <a:t> </a:t>
            </a:r>
            <a:r>
              <a:rPr lang="en-US" sz="2200" err="1"/>
              <a:t>digjitale</a:t>
            </a:r>
            <a:r>
              <a:rPr lang="en-US" sz="2200"/>
              <a:t> </a:t>
            </a:r>
            <a:r>
              <a:rPr lang="en-US" sz="2200" err="1"/>
              <a:t>ndërmjet</a:t>
            </a:r>
            <a:r>
              <a:rPr lang="en-US" sz="2200"/>
              <a:t> </a:t>
            </a:r>
            <a:r>
              <a:rPr lang="en-US" sz="2200" err="1"/>
              <a:t>shkollës</a:t>
            </a:r>
            <a:r>
              <a:rPr lang="en-US" sz="2200"/>
              <a:t>, </a:t>
            </a:r>
            <a:r>
              <a:rPr lang="en-US" sz="2200" err="1"/>
              <a:t>shtëpisë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platformave</a:t>
            </a:r>
            <a:r>
              <a:rPr lang="en-US" sz="2200"/>
              <a:t> </a:t>
            </a:r>
            <a:r>
              <a:rPr lang="en-US" sz="2200" err="1"/>
              <a:t>publike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Përdorni</a:t>
            </a:r>
            <a:r>
              <a:rPr lang="en-US" sz="2200"/>
              <a:t> </a:t>
            </a:r>
            <a:r>
              <a:rPr lang="en-US" sz="2200" err="1"/>
              <a:t>partneritete</a:t>
            </a:r>
            <a:r>
              <a:rPr lang="en-US" sz="2200"/>
              <a:t> me </a:t>
            </a:r>
            <a:r>
              <a:rPr lang="en-US" sz="2200" err="1"/>
              <a:t>kompani</a:t>
            </a:r>
            <a:r>
              <a:rPr lang="en-US" sz="2200"/>
              <a:t> </a:t>
            </a:r>
            <a:r>
              <a:rPr lang="en-US" sz="2200" err="1"/>
              <a:t>teknologjike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zgjeruar</a:t>
            </a:r>
            <a:r>
              <a:rPr lang="en-US" sz="2200"/>
              <a:t> </a:t>
            </a:r>
            <a:r>
              <a:rPr lang="en-US" sz="2200" err="1"/>
              <a:t>burimet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ndikimin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439731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1353FFF-D137-0142-6E5F-059675E3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7684"/>
            <a:ext cx="10515600" cy="3362632"/>
          </a:xfrm>
        </p:spPr>
        <p:txBody>
          <a:bodyPr>
            <a:normAutofit/>
          </a:bodyPr>
          <a:lstStyle/>
          <a:p>
            <a:pPr algn="ctr"/>
            <a:r>
              <a:rPr lang="en-US"/>
              <a:t>Një demonstrim i shpejtë për prindërit se si të kufizojnë qasjen në aplikacione të padëshiruara, kohën e përdorimit të ekranit nga fëmijët e tyre në telefon</a:t>
            </a:r>
            <a:r>
              <a:rPr lang="el-GR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09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Θέση περιεχομένου 40">
            <a:extLst>
              <a:ext uri="{FF2B5EF4-FFF2-40B4-BE49-F238E27FC236}">
                <a16:creationId xmlns:a16="http://schemas.microsoft.com/office/drawing/2014/main" id="{E43F18C1-8104-B588-B308-7635966E7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" y="0"/>
            <a:ext cx="3956038" cy="3428998"/>
          </a:xfrm>
        </p:spPr>
      </p:pic>
      <p:pic>
        <p:nvPicPr>
          <p:cNvPr id="43" name="Εικόνα 42">
            <a:extLst>
              <a:ext uri="{FF2B5EF4-FFF2-40B4-BE49-F238E27FC236}">
                <a16:creationId xmlns:a16="http://schemas.microsoft.com/office/drawing/2014/main" id="{616B5983-88D7-8A6E-88CA-9E31788E4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30" y="0"/>
            <a:ext cx="4184212" cy="3428998"/>
          </a:xfrm>
          <a:prstGeom prst="rect">
            <a:avLst/>
          </a:prstGeom>
        </p:spPr>
      </p:pic>
      <p:pic>
        <p:nvPicPr>
          <p:cNvPr id="45" name="Εικόνα 44">
            <a:extLst>
              <a:ext uri="{FF2B5EF4-FFF2-40B4-BE49-F238E27FC236}">
                <a16:creationId xmlns:a16="http://schemas.microsoft.com/office/drawing/2014/main" id="{19FF8F33-D5E0-3343-5AEF-A8614D5FE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250" y="0"/>
            <a:ext cx="4041058" cy="3428999"/>
          </a:xfrm>
          <a:prstGeom prst="rect">
            <a:avLst/>
          </a:prstGeom>
        </p:spPr>
      </p:pic>
      <p:pic>
        <p:nvPicPr>
          <p:cNvPr id="47" name="Εικόνα 46">
            <a:extLst>
              <a:ext uri="{FF2B5EF4-FFF2-40B4-BE49-F238E27FC236}">
                <a16:creationId xmlns:a16="http://schemas.microsoft.com/office/drawing/2014/main" id="{B851F726-0278-47B0-1FC4-890996C1E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" y="3429001"/>
            <a:ext cx="3956038" cy="3429000"/>
          </a:xfrm>
          <a:prstGeom prst="rect">
            <a:avLst/>
          </a:prstGeom>
        </p:spPr>
      </p:pic>
      <p:pic>
        <p:nvPicPr>
          <p:cNvPr id="49" name="Εικόνα 48">
            <a:extLst>
              <a:ext uri="{FF2B5EF4-FFF2-40B4-BE49-F238E27FC236}">
                <a16:creationId xmlns:a16="http://schemas.microsoft.com/office/drawing/2014/main" id="{513E5111-8494-106C-C1CF-8C743D614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98" y="3428998"/>
            <a:ext cx="4257875" cy="3383476"/>
          </a:xfrm>
          <a:prstGeom prst="rect">
            <a:avLst/>
          </a:prstGeom>
        </p:spPr>
      </p:pic>
      <p:pic>
        <p:nvPicPr>
          <p:cNvPr id="51" name="Εικόνα 50">
            <a:extLst>
              <a:ext uri="{FF2B5EF4-FFF2-40B4-BE49-F238E27FC236}">
                <a16:creationId xmlns:a16="http://schemas.microsoft.com/office/drawing/2014/main" id="{01CDB05D-2100-407D-CBC9-AFB5D8DA2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788" y="3429000"/>
            <a:ext cx="4184211" cy="33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6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9B7527B-2F63-D6FB-2B1F-F70917E40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Qëllimi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këtij</a:t>
            </a:r>
            <a:r>
              <a:rPr lang="en-US"/>
              <a:t> </a:t>
            </a:r>
            <a:r>
              <a:rPr lang="en-US" err="1"/>
              <a:t>Udhëzuesi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D5E4045-B992-5F73-2040-5A9316873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Ky </a:t>
            </a:r>
            <a:r>
              <a:rPr lang="en-US" err="1"/>
              <a:t>udhëzues</a:t>
            </a:r>
            <a:r>
              <a:rPr lang="en-US"/>
              <a:t> </a:t>
            </a:r>
            <a:r>
              <a:rPr lang="en-US" err="1"/>
              <a:t>ofron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kuadër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plotë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zbatimin</a:t>
            </a:r>
            <a:r>
              <a:rPr lang="en-US"/>
              <a:t> e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shkolla</a:t>
            </a:r>
            <a:r>
              <a:rPr lang="en-US"/>
              <a:t>—duke </a:t>
            </a:r>
            <a:r>
              <a:rPr lang="en-US" err="1"/>
              <a:t>përfshirë</a:t>
            </a:r>
            <a:r>
              <a:rPr lang="en-US"/>
              <a:t> </a:t>
            </a:r>
            <a:r>
              <a:rPr lang="en-US" err="1"/>
              <a:t>aspektet</a:t>
            </a:r>
            <a:r>
              <a:rPr lang="en-US"/>
              <a:t> </a:t>
            </a:r>
            <a:r>
              <a:rPr lang="en-US" err="1"/>
              <a:t>teknike</a:t>
            </a:r>
            <a:r>
              <a:rPr lang="en-US"/>
              <a:t>, </a:t>
            </a:r>
            <a:r>
              <a:rPr lang="en-US" err="1"/>
              <a:t>arsimore</a:t>
            </a:r>
            <a:r>
              <a:rPr lang="en-US"/>
              <a:t>, </a:t>
            </a:r>
            <a:r>
              <a:rPr lang="en-US" err="1"/>
              <a:t>sociale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ligjore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/>
              <a:t>I </a:t>
            </a:r>
            <a:r>
              <a:rPr lang="en-US" sz="2000" err="1"/>
              <a:t>bazuar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praktikat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mira</a:t>
            </a:r>
            <a:r>
              <a:rPr lang="en-US" sz="2000"/>
              <a:t>, </a:t>
            </a:r>
            <a:r>
              <a:rPr lang="en-US" sz="2000" err="1"/>
              <a:t>kërkime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raste</a:t>
            </a:r>
            <a:r>
              <a:rPr lang="en-US" sz="2000"/>
              <a:t> </a:t>
            </a:r>
            <a:r>
              <a:rPr lang="en-US" sz="2000" err="1"/>
              <a:t>studimore</a:t>
            </a:r>
            <a:endParaRPr lang="el-GR" sz="200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err="1"/>
              <a:t>Synon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pajisë</a:t>
            </a:r>
            <a:r>
              <a:rPr lang="en-US" sz="2000"/>
              <a:t> </a:t>
            </a:r>
            <a:r>
              <a:rPr lang="en-US" sz="2000" err="1"/>
              <a:t>shkollat</a:t>
            </a:r>
            <a:r>
              <a:rPr lang="en-US" sz="2000"/>
              <a:t> me </a:t>
            </a:r>
            <a:r>
              <a:rPr lang="en-US" sz="2000" err="1"/>
              <a:t>mjete</a:t>
            </a:r>
            <a:r>
              <a:rPr lang="en-US" sz="2000"/>
              <a:t> </a:t>
            </a:r>
            <a:r>
              <a:rPr lang="en-US" sz="2000" err="1"/>
              <a:t>praktike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zbatueshme</a:t>
            </a:r>
            <a:endParaRPr lang="el-GR" sz="200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err="1"/>
              <a:t>Inkurajon</a:t>
            </a:r>
            <a:r>
              <a:rPr lang="en-US" sz="2000"/>
              <a:t> </a:t>
            </a:r>
            <a:r>
              <a:rPr lang="en-US" sz="2000" err="1"/>
              <a:t>qasje</a:t>
            </a:r>
            <a:r>
              <a:rPr lang="en-US" sz="2000"/>
              <a:t> </a:t>
            </a:r>
            <a:r>
              <a:rPr lang="en-US" sz="2000" err="1"/>
              <a:t>ndërdisiplinore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gjithëpërfshirëse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84055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4A02B1DC-FB64-5E1F-175A-5A45ED34C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88493" cy="3429000"/>
          </a:xfr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DC5F464-1C36-D676-2561-A6D7AA47D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493" y="0"/>
            <a:ext cx="3488493" cy="3429000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FA9EDAA2-0CD1-CB0C-B059-8C791E510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86" y="0"/>
            <a:ext cx="5215014" cy="3429000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FE186F26-2ADB-9C5A-08EA-108F24FCC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3564392" cy="3429000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0FC02DD0-6F24-DD50-DEED-59C1479F5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92" y="3429000"/>
            <a:ext cx="3951237" cy="3429000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CD045B40-894C-7A7F-D7AF-0D913B512A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29" y="3429000"/>
            <a:ext cx="467637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92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E434102C-A128-DD0F-CA4C-888FF506B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96001" cy="6857999"/>
          </a:xfr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5A88B81-9318-8C26-A203-67399C992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163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28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C1E57A1-EFCB-D69B-3E36-AE6C6588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340358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174B949C-9A77-9562-7969-41EB0D44F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261" y="0"/>
            <a:ext cx="6229739" cy="6857999"/>
          </a:xfr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036F962C-61BF-E735-EBF4-9118903D1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62260" cy="676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3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6AD5B90-4CE9-347B-C12B-4A65A1AEA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Hapi 1: Instalimi i aplikacionit Family Link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Hap </a:t>
            </a:r>
            <a:r>
              <a:rPr lang="en-US" b="1"/>
              <a:t>Google Play Store</a:t>
            </a:r>
            <a:r>
              <a:rPr lang="en-US"/>
              <a:t> në pajisjen tënde.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Kërko </a:t>
            </a:r>
            <a:r>
              <a:rPr lang="en-US" b="1"/>
              <a:t>Google Family Link</a:t>
            </a:r>
            <a:r>
              <a:rPr lang="en-US"/>
              <a:t> dhe instaloje.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Hap aplikacionin dhe hyn me llogarinë tënde Google.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it-IT"/>
              <a:t>Hapi 2: Shtimi i një fëmije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Në faqen kryesore të aplikacionit, shtyp ikonën </a:t>
            </a:r>
            <a:r>
              <a:rPr lang="en-US" b="1"/>
              <a:t>"+"</a:t>
            </a:r>
            <a:r>
              <a:rPr lang="en-US"/>
              <a:t> për të shtuar një fëmijë.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Ndiq udhëzimet për të krijuar ose lidhur llogarinë Google të fëmijës tënd.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Hapi 3: Vendosja e kufizimeve kohore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Zgjidh profilin e fëmijës tënd nga faqja kryesore e aplikacionit.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fi-FI"/>
              <a:t>Shko te seksioni </a:t>
            </a:r>
            <a:r>
              <a:rPr lang="fi-FI" b="1"/>
              <a:t>"Koha e ekranit" (Screen time)</a:t>
            </a:r>
            <a:r>
              <a:rPr lang="fi-FI"/>
              <a:t>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Aktivizo opsionin </a:t>
            </a:r>
            <a:r>
              <a:rPr lang="en-US" b="1"/>
              <a:t>"Kufizim ditor" (Daily limit)</a:t>
            </a:r>
            <a:r>
              <a:rPr lang="en-US"/>
              <a:t>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Cakto kufizimin kohor të dëshiruar për çdo ditë të javës.</a:t>
            </a:r>
          </a:p>
        </p:txBody>
      </p:sp>
    </p:spTree>
    <p:extLst>
      <p:ext uri="{BB962C8B-B14F-4D97-AF65-F5344CB8AC3E}">
        <p14:creationId xmlns:p14="http://schemas.microsoft.com/office/powerpoint/2010/main" val="1193432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FDA2BEF-DA74-C378-5535-BCB37703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b="1"/>
              <a:t>Hapi 4: Kufizimi i aplikacioneve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Në seksionin </a:t>
            </a:r>
            <a:r>
              <a:rPr lang="en-US" b="1"/>
              <a:t>"Koha e ekranit"</a:t>
            </a:r>
            <a:r>
              <a:rPr lang="en-US"/>
              <a:t>, zgjidh </a:t>
            </a:r>
            <a:r>
              <a:rPr lang="en-US" b="1"/>
              <a:t>"Kufizimet e aplikacioneve" (App limits)</a:t>
            </a:r>
            <a:r>
              <a:rPr lang="en-US"/>
              <a:t>.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Zgjidh aplikacionet që dëshiron të kufizosh.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Cakto kohën maksimale të përdorimit për secilin aplikacion.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Hapi 5: Cilësime shtesë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Mund të vendosësh </a:t>
            </a:r>
            <a:r>
              <a:rPr lang="en-US" b="1"/>
              <a:t>"Orarin e gjumit" (Bedtime)</a:t>
            </a:r>
            <a:r>
              <a:rPr lang="en-US"/>
              <a:t> për të kufizuar përdorimin e pajisjes gjatë natës.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Aplikacioni gjithashtu ofron mundësi për:</a:t>
            </a:r>
            <a:endParaRPr lang="el-GR" b="1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b="1"/>
              <a:t>ndjekje të vendndodhjes,</a:t>
            </a:r>
            <a:endParaRPr lang="el-GR" b="1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b="1"/>
              <a:t>miratim ose refuzim të aplikacioneve</a:t>
            </a:r>
            <a:r>
              <a:rPr lang="el-GR" b="1"/>
              <a:t>,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b="1"/>
              <a:t>menaxhim të lejeve të aplikacioneve</a:t>
            </a:r>
            <a:r>
              <a:rPr lang="el-GR" b="1"/>
              <a:t>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9968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F8CD6F5-1339-1429-FD7D-9D8F41C7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err="1"/>
              <a:t>Kapitulli</a:t>
            </a:r>
            <a:r>
              <a:rPr lang="en-US"/>
              <a:t> 5: </a:t>
            </a:r>
            <a:r>
              <a:rPr lang="en-US" err="1"/>
              <a:t>Aspektet</a:t>
            </a:r>
            <a:r>
              <a:rPr lang="en-US"/>
              <a:t> </a:t>
            </a:r>
            <a:r>
              <a:rPr lang="en-US" err="1"/>
              <a:t>Ligjore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Mbrojtjen</a:t>
            </a:r>
            <a:r>
              <a:rPr lang="en-US"/>
              <a:t> e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Dhënave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Nxënësve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Planifikimi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Reagimit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Incidenteve</a:t>
            </a:r>
            <a:r>
              <a:rPr lang="en-US"/>
              <a:t> e </a:t>
            </a:r>
            <a:r>
              <a:rPr lang="en-US" err="1"/>
              <a:t>Zbutja</a:t>
            </a:r>
            <a:r>
              <a:rPr lang="en-US"/>
              <a:t> e </a:t>
            </a:r>
            <a:r>
              <a:rPr lang="en-US" err="1"/>
              <a:t>Rrezikut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42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BAA9FA6-D948-4A14-52C6-874F5108B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Mbrojtja</a:t>
            </a:r>
            <a:r>
              <a:rPr lang="en-US" b="1"/>
              <a:t> e </a:t>
            </a:r>
            <a:r>
              <a:rPr lang="en-US" b="1" err="1"/>
              <a:t>të</a:t>
            </a:r>
            <a:r>
              <a:rPr lang="en-US" b="1"/>
              <a:t> </a:t>
            </a:r>
            <a:r>
              <a:rPr lang="en-US" b="1" err="1"/>
              <a:t>Dhënave</a:t>
            </a:r>
            <a:r>
              <a:rPr lang="en-US" b="1"/>
              <a:t> </a:t>
            </a:r>
            <a:r>
              <a:rPr lang="en-US" b="1" err="1"/>
              <a:t>të</a:t>
            </a:r>
            <a:r>
              <a:rPr lang="en-US" b="1"/>
              <a:t> Nxënësve: </a:t>
            </a:r>
            <a:r>
              <a:rPr lang="en-US" b="1" err="1"/>
              <a:t>Aspektet</a:t>
            </a:r>
            <a:r>
              <a:rPr lang="en-US" b="1"/>
              <a:t> </a:t>
            </a:r>
            <a:r>
              <a:rPr lang="en-US" b="1" err="1"/>
              <a:t>Ligjore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Etike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79D3EF5-9958-A855-360C-109FC8AD4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err="1"/>
              <a:t>Shkollat</a:t>
            </a:r>
            <a:r>
              <a:rPr lang="en-US"/>
              <a:t>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mbrojnë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dhënat</a:t>
            </a:r>
            <a:r>
              <a:rPr lang="en-US"/>
              <a:t> e </a:t>
            </a:r>
            <a:r>
              <a:rPr lang="en-US" err="1"/>
              <a:t>nxënësve</a:t>
            </a:r>
            <a:r>
              <a:rPr lang="en-US"/>
              <a:t> jo 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respektuar</a:t>
            </a:r>
            <a:r>
              <a:rPr lang="en-US"/>
              <a:t> </a:t>
            </a:r>
            <a:r>
              <a:rPr lang="en-US" err="1"/>
              <a:t>ligjet</a:t>
            </a:r>
            <a:r>
              <a:rPr lang="en-US"/>
              <a:t>,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edhe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përmbushur</a:t>
            </a:r>
            <a:r>
              <a:rPr lang="en-US"/>
              <a:t> </a:t>
            </a:r>
            <a:r>
              <a:rPr lang="en-US" err="1"/>
              <a:t>standardet</a:t>
            </a:r>
            <a:r>
              <a:rPr lang="en-US"/>
              <a:t> </a:t>
            </a:r>
            <a:r>
              <a:rPr lang="en-US" err="1"/>
              <a:t>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arsim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drejtat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Rregullore</a:t>
            </a:r>
            <a:r>
              <a:rPr lang="en-US" sz="2000"/>
              <a:t> </a:t>
            </a:r>
            <a:r>
              <a:rPr lang="en-US" sz="2000" err="1"/>
              <a:t>kryesore</a:t>
            </a:r>
            <a:r>
              <a:rPr lang="en-US" sz="2000"/>
              <a:t>: GDPR (BE), FERPA &amp; COPPA (SHBA)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Verifikoni</a:t>
            </a:r>
            <a:r>
              <a:rPr lang="en-US" sz="2000"/>
              <a:t> </a:t>
            </a:r>
            <a:r>
              <a:rPr lang="en-US" sz="2000" err="1"/>
              <a:t>ofruesit</a:t>
            </a:r>
            <a:r>
              <a:rPr lang="en-US" sz="2000"/>
              <a:t> e </a:t>
            </a:r>
            <a:r>
              <a:rPr lang="en-US" sz="2000" err="1"/>
              <a:t>teknologjisë</a:t>
            </a:r>
            <a:r>
              <a:rPr lang="en-US" sz="2000"/>
              <a:t> </a:t>
            </a:r>
            <a:r>
              <a:rPr lang="en-US" sz="2000" err="1"/>
              <a:t>arsimore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palëve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treta</a:t>
            </a:r>
            <a:r>
              <a:rPr lang="en-US" sz="2000"/>
              <a:t>; </a:t>
            </a:r>
            <a:r>
              <a:rPr lang="en-US" sz="2000" err="1"/>
              <a:t>përcaktoni</a:t>
            </a:r>
            <a:r>
              <a:rPr lang="en-US" sz="2000"/>
              <a:t> </a:t>
            </a:r>
            <a:r>
              <a:rPr lang="en-US" sz="2000" err="1"/>
              <a:t>marrëveshje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qarta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dhënat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Shmangni</a:t>
            </a:r>
            <a:r>
              <a:rPr lang="en-US" sz="2000"/>
              <a:t> </a:t>
            </a:r>
            <a:r>
              <a:rPr lang="en-US" sz="2000" err="1"/>
              <a:t>mbikëqyrjen</a:t>
            </a:r>
            <a:r>
              <a:rPr lang="en-US" sz="2000"/>
              <a:t> e </a:t>
            </a:r>
            <a:r>
              <a:rPr lang="en-US" sz="2000" err="1"/>
              <a:t>tepruar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kufizoni</a:t>
            </a:r>
            <a:r>
              <a:rPr lang="en-US" sz="2000"/>
              <a:t> </a:t>
            </a:r>
            <a:r>
              <a:rPr lang="en-US" sz="2000" err="1"/>
              <a:t>mbledhjen</a:t>
            </a:r>
            <a:r>
              <a:rPr lang="en-US" sz="2000"/>
              <a:t> e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dhënave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Mësoni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privatësinë</a:t>
            </a:r>
            <a:r>
              <a:rPr lang="en-US" sz="2000"/>
              <a:t>, </a:t>
            </a:r>
            <a:r>
              <a:rPr lang="en-US" sz="2000" err="1"/>
              <a:t>pëlqimin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drejtat</a:t>
            </a:r>
            <a:r>
              <a:rPr lang="en-US" sz="2000"/>
              <a:t> </a:t>
            </a:r>
            <a:r>
              <a:rPr lang="en-US" sz="2000" err="1"/>
              <a:t>digjitale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Përdorimi</a:t>
            </a:r>
            <a:r>
              <a:rPr lang="en-US" sz="2000"/>
              <a:t> </a:t>
            </a:r>
            <a:r>
              <a:rPr lang="en-US" sz="2000" err="1"/>
              <a:t>etik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AI </a:t>
            </a:r>
            <a:r>
              <a:rPr lang="en-US" sz="2000" err="1"/>
              <a:t>kërkon</a:t>
            </a:r>
            <a:r>
              <a:rPr lang="en-US" sz="2000"/>
              <a:t> </a:t>
            </a:r>
            <a:r>
              <a:rPr lang="en-US" sz="2000" err="1"/>
              <a:t>transparencë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mbikëqyrje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njeriu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68494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5B9959C-A53E-FDFB-7733-845DB1BE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Planifikimi</a:t>
            </a:r>
            <a:r>
              <a:rPr lang="en-US" b="1"/>
              <a:t> </a:t>
            </a:r>
            <a:r>
              <a:rPr lang="en-US" b="1" err="1"/>
              <a:t>i</a:t>
            </a:r>
            <a:r>
              <a:rPr lang="en-US" b="1"/>
              <a:t> </a:t>
            </a:r>
            <a:r>
              <a:rPr lang="en-US" b="1" err="1"/>
              <a:t>Reagimit</a:t>
            </a:r>
            <a:r>
              <a:rPr lang="en-US" b="1"/>
              <a:t> </a:t>
            </a:r>
            <a:r>
              <a:rPr lang="en-US" b="1" err="1"/>
              <a:t>ndaj</a:t>
            </a:r>
            <a:r>
              <a:rPr lang="en-US" b="1"/>
              <a:t> </a:t>
            </a:r>
            <a:r>
              <a:rPr lang="en-US" b="1" err="1"/>
              <a:t>Incidenteve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Zbutja</a:t>
            </a:r>
            <a:r>
              <a:rPr lang="en-US" b="1"/>
              <a:t> e </a:t>
            </a:r>
            <a:r>
              <a:rPr lang="en-US" b="1" err="1"/>
              <a:t>Rrezikut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52F5C57-9B8E-9947-1D43-152A76DF7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Edhe</a:t>
            </a:r>
            <a:r>
              <a:rPr lang="en-US"/>
              <a:t> me </a:t>
            </a:r>
            <a:r>
              <a:rPr lang="en-US" err="1"/>
              <a:t>mbrojtje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fortë</a:t>
            </a:r>
            <a:r>
              <a:rPr lang="en-US"/>
              <a:t>, </a:t>
            </a:r>
            <a:r>
              <a:rPr lang="en-US" err="1"/>
              <a:t>incidentet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mund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ndodhin</a:t>
            </a:r>
            <a:r>
              <a:rPr lang="en-US"/>
              <a:t>. </a:t>
            </a:r>
            <a:r>
              <a:rPr lang="en-US" err="1"/>
              <a:t>Një</a:t>
            </a:r>
            <a:r>
              <a:rPr lang="en-US"/>
              <a:t> plan </a:t>
            </a:r>
            <a:r>
              <a:rPr lang="en-US" err="1"/>
              <a:t>reagimi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qartë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testuar</a:t>
            </a:r>
            <a:r>
              <a:rPr lang="en-US"/>
              <a:t> </a:t>
            </a:r>
            <a:r>
              <a:rPr lang="en-US" err="1"/>
              <a:t>mirë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thelbësor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kufizuar</a:t>
            </a:r>
            <a:r>
              <a:rPr lang="en-US"/>
              <a:t> </a:t>
            </a:r>
            <a:r>
              <a:rPr lang="en-US" err="1"/>
              <a:t>dëmet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rikthyer</a:t>
            </a:r>
            <a:r>
              <a:rPr lang="en-US"/>
              <a:t> </a:t>
            </a:r>
            <a:r>
              <a:rPr lang="en-US" err="1"/>
              <a:t>funksionimin</a:t>
            </a:r>
            <a:r>
              <a:rPr lang="en-US"/>
              <a:t> normal.</a:t>
            </a: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Formoni</a:t>
            </a:r>
            <a:r>
              <a:rPr lang="en-US" sz="2000"/>
              <a:t> </a:t>
            </a:r>
            <a:r>
              <a:rPr lang="en-US" sz="2000" err="1"/>
              <a:t>një</a:t>
            </a:r>
            <a:r>
              <a:rPr lang="en-US" sz="2000"/>
              <a:t> </a:t>
            </a:r>
            <a:r>
              <a:rPr lang="en-US" sz="2000" err="1"/>
              <a:t>ekip</a:t>
            </a:r>
            <a:r>
              <a:rPr lang="en-US" sz="2000"/>
              <a:t> </a:t>
            </a:r>
            <a:r>
              <a:rPr lang="en-US" sz="2000" err="1"/>
              <a:t>reagimi</a:t>
            </a:r>
            <a:r>
              <a:rPr lang="en-US" sz="2000"/>
              <a:t> me </a:t>
            </a:r>
            <a:r>
              <a:rPr lang="en-US" sz="2000" err="1"/>
              <a:t>anëtarë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funksione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ndryshme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Përcaktoni</a:t>
            </a:r>
            <a:r>
              <a:rPr lang="en-US" sz="2000"/>
              <a:t> </a:t>
            </a:r>
            <a:r>
              <a:rPr lang="en-US" sz="2000" err="1"/>
              <a:t>rolet</a:t>
            </a:r>
            <a:r>
              <a:rPr lang="en-US" sz="2000"/>
              <a:t>, </a:t>
            </a:r>
            <a:r>
              <a:rPr lang="en-US" sz="2000" err="1"/>
              <a:t>protokollet</a:t>
            </a:r>
            <a:r>
              <a:rPr lang="en-US" sz="2000"/>
              <a:t> e </a:t>
            </a:r>
            <a:r>
              <a:rPr lang="en-US" sz="2000" err="1"/>
              <a:t>komunikimit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kontaktet</a:t>
            </a:r>
            <a:r>
              <a:rPr lang="en-US" sz="2000"/>
              <a:t> </a:t>
            </a:r>
            <a:r>
              <a:rPr lang="en-US" sz="2000" err="1"/>
              <a:t>emergjente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Kryeni</a:t>
            </a:r>
            <a:r>
              <a:rPr lang="en-US" sz="2000"/>
              <a:t> </a:t>
            </a:r>
            <a:r>
              <a:rPr lang="en-US" sz="2000" err="1"/>
              <a:t>simulime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rregullta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përditësoni</a:t>
            </a:r>
            <a:r>
              <a:rPr lang="en-US" sz="2000"/>
              <a:t> planet </a:t>
            </a:r>
            <a:r>
              <a:rPr lang="en-US" sz="2000" err="1"/>
              <a:t>sipas</a:t>
            </a:r>
            <a:r>
              <a:rPr lang="en-US" sz="2000"/>
              <a:t> </a:t>
            </a:r>
            <a:r>
              <a:rPr lang="en-US" sz="2000" err="1"/>
              <a:t>nevojës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Jepni</a:t>
            </a:r>
            <a:r>
              <a:rPr lang="en-US" sz="2000"/>
              <a:t> </a:t>
            </a:r>
            <a:r>
              <a:rPr lang="en-US" sz="2000" err="1"/>
              <a:t>përparësi</a:t>
            </a:r>
            <a:r>
              <a:rPr lang="en-US" sz="2000"/>
              <a:t> </a:t>
            </a:r>
            <a:r>
              <a:rPr lang="en-US" sz="2000" err="1"/>
              <a:t>zbulimit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hershëm</a:t>
            </a:r>
            <a:r>
              <a:rPr lang="en-US" sz="2000"/>
              <a:t>, </a:t>
            </a:r>
            <a:r>
              <a:rPr lang="en-US" sz="2000" err="1"/>
              <a:t>izolimit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shpejtë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komunikimit</a:t>
            </a:r>
            <a:r>
              <a:rPr lang="en-US" sz="2000"/>
              <a:t> me </a:t>
            </a:r>
            <a:r>
              <a:rPr lang="en-US" sz="2000" err="1"/>
              <a:t>palët</a:t>
            </a:r>
            <a:r>
              <a:rPr lang="en-US" sz="2000"/>
              <a:t> e </a:t>
            </a:r>
            <a:r>
              <a:rPr lang="en-US" sz="2000" err="1"/>
              <a:t>interesuara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Pas </a:t>
            </a:r>
            <a:r>
              <a:rPr lang="en-US" sz="2000" err="1"/>
              <a:t>incidentit</a:t>
            </a:r>
            <a:r>
              <a:rPr lang="en-US" sz="2000"/>
              <a:t>: </a:t>
            </a:r>
            <a:r>
              <a:rPr lang="en-US" sz="2000" err="1"/>
              <a:t>analizë</a:t>
            </a:r>
            <a:r>
              <a:rPr lang="en-US" sz="2000"/>
              <a:t> </a:t>
            </a:r>
            <a:r>
              <a:rPr lang="en-US" sz="2000" err="1"/>
              <a:t>forenzike</a:t>
            </a:r>
            <a:r>
              <a:rPr lang="en-US" sz="2000"/>
              <a:t>, </a:t>
            </a:r>
            <a:r>
              <a:rPr lang="en-US" sz="2000" err="1"/>
              <a:t>rikuperim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raportim</a:t>
            </a:r>
            <a:r>
              <a:rPr lang="en-US" sz="2000"/>
              <a:t> transparent</a:t>
            </a:r>
          </a:p>
        </p:txBody>
      </p:sp>
    </p:spTree>
    <p:extLst>
      <p:ext uri="{BB962C8B-B14F-4D97-AF65-F5344CB8AC3E}">
        <p14:creationId xmlns:p14="http://schemas.microsoft.com/office/powerpoint/2010/main" val="4172632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05EE287-C03F-81BC-8551-A1F752C8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Qëndrueshmëria</a:t>
            </a:r>
            <a:r>
              <a:rPr lang="en-US" b="1"/>
              <a:t> </a:t>
            </a:r>
            <a:r>
              <a:rPr lang="en-US" b="1" err="1"/>
              <a:t>Kibernetike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Zbutja</a:t>
            </a:r>
            <a:r>
              <a:rPr lang="en-US" b="1"/>
              <a:t> </a:t>
            </a:r>
            <a:r>
              <a:rPr lang="en-US" b="1" err="1"/>
              <a:t>Proaktive</a:t>
            </a:r>
            <a:r>
              <a:rPr lang="en-US" b="1"/>
              <a:t> e </a:t>
            </a:r>
            <a:r>
              <a:rPr lang="en-US" b="1" err="1"/>
              <a:t>Rrezikut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8D85584-43BB-0B20-F89F-D393938B1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Qëndrueshmëria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vjen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reduktimi</a:t>
            </a:r>
            <a:r>
              <a:rPr lang="en-US"/>
              <a:t> </a:t>
            </a:r>
            <a:r>
              <a:rPr lang="en-US" err="1"/>
              <a:t>proaktiv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rreziqeve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integruar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funksionimin</a:t>
            </a:r>
            <a:r>
              <a:rPr lang="en-US"/>
              <a:t> e </a:t>
            </a:r>
            <a:r>
              <a:rPr lang="en-US" err="1"/>
              <a:t>shkollës</a:t>
            </a:r>
            <a:r>
              <a:rPr lang="en-US"/>
              <a:t> — jo 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zgjidhje</a:t>
            </a:r>
            <a:r>
              <a:rPr lang="en-US"/>
              <a:t> </a:t>
            </a:r>
            <a:r>
              <a:rPr lang="en-US" err="1"/>
              <a:t>reaktive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IT-</a:t>
            </a:r>
            <a:r>
              <a:rPr lang="en-US" err="1"/>
              <a:t>së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Kryeni</a:t>
            </a:r>
            <a:r>
              <a:rPr lang="en-US" sz="2000"/>
              <a:t> </a:t>
            </a:r>
            <a:r>
              <a:rPr lang="en-US" sz="2000" err="1"/>
              <a:t>vlerësime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rregullta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rrezikut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segmentim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rrjetit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Zbatoni</a:t>
            </a:r>
            <a:r>
              <a:rPr lang="en-US" sz="2000"/>
              <a:t> </a:t>
            </a:r>
            <a:r>
              <a:rPr lang="en-US" sz="2000" err="1"/>
              <a:t>akses</a:t>
            </a:r>
            <a:r>
              <a:rPr lang="en-US" sz="2000"/>
              <a:t> minimal </a:t>
            </a:r>
            <a:r>
              <a:rPr lang="en-US" sz="2000" err="1"/>
              <a:t>sipas</a:t>
            </a:r>
            <a:r>
              <a:rPr lang="en-US" sz="2000"/>
              <a:t> </a:t>
            </a:r>
            <a:r>
              <a:rPr lang="en-US" sz="2000" err="1"/>
              <a:t>nevojës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politika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sigurta</a:t>
            </a:r>
            <a:r>
              <a:rPr lang="en-US" sz="2000"/>
              <a:t> BYOD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Mbani</a:t>
            </a:r>
            <a:r>
              <a:rPr lang="en-US" sz="2000"/>
              <a:t> </a:t>
            </a:r>
            <a:r>
              <a:rPr lang="en-US" sz="2000" err="1"/>
              <a:t>inventarin</a:t>
            </a:r>
            <a:r>
              <a:rPr lang="en-US" sz="2000"/>
              <a:t> e </a:t>
            </a:r>
            <a:r>
              <a:rPr lang="en-US" sz="2000" err="1"/>
              <a:t>softuerëve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pajisjeve</a:t>
            </a:r>
            <a:r>
              <a:rPr lang="en-US" sz="2000"/>
              <a:t> </a:t>
            </a:r>
            <a:r>
              <a:rPr lang="en-US" sz="2000" err="1"/>
              <a:t>gjithmonë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përditësuar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Nxisni</a:t>
            </a:r>
            <a:r>
              <a:rPr lang="en-US" sz="2000"/>
              <a:t> </a:t>
            </a:r>
            <a:r>
              <a:rPr lang="en-US" sz="2000" err="1"/>
              <a:t>një</a:t>
            </a:r>
            <a:r>
              <a:rPr lang="en-US" sz="2000"/>
              <a:t> </a:t>
            </a:r>
            <a:r>
              <a:rPr lang="en-US" sz="2000" err="1"/>
              <a:t>kulturë</a:t>
            </a:r>
            <a:r>
              <a:rPr lang="en-US" sz="2000"/>
              <a:t> </a:t>
            </a:r>
            <a:r>
              <a:rPr lang="en-US" sz="2000" err="1"/>
              <a:t>përmirësimi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vazhdueshëm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gatishmërie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Ruani</a:t>
            </a:r>
            <a:r>
              <a:rPr lang="en-US" sz="2000"/>
              <a:t> </a:t>
            </a:r>
            <a:r>
              <a:rPr lang="en-US" sz="2000" err="1"/>
              <a:t>besimin</a:t>
            </a:r>
            <a:r>
              <a:rPr lang="en-US" sz="2000"/>
              <a:t> </a:t>
            </a:r>
            <a:r>
              <a:rPr lang="en-US" sz="2000" err="1"/>
              <a:t>përmes</a:t>
            </a:r>
            <a:r>
              <a:rPr lang="en-US" sz="2000"/>
              <a:t> </a:t>
            </a:r>
            <a:r>
              <a:rPr lang="en-US" sz="2000" err="1"/>
              <a:t>transparencës</a:t>
            </a:r>
            <a:r>
              <a:rPr lang="en-US" sz="2000"/>
              <a:t>, </a:t>
            </a:r>
            <a:r>
              <a:rPr lang="en-US" sz="2000" err="1"/>
              <a:t>përgjegjësisë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trajnimit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vazhdueshëm</a:t>
            </a:r>
            <a:endParaRPr lang="en-US" sz="200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06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63D1585-52DC-06B4-A706-693BA62F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4595"/>
            <a:ext cx="10515600" cy="1748810"/>
          </a:xfrm>
        </p:spPr>
        <p:txBody>
          <a:bodyPr>
            <a:normAutofit fontScale="90000"/>
          </a:bodyPr>
          <a:lstStyle/>
          <a:p>
            <a:pPr algn="ctr"/>
            <a:r>
              <a:rPr lang="en-US" err="1"/>
              <a:t>Kapitulli</a:t>
            </a:r>
            <a:r>
              <a:rPr lang="en-US"/>
              <a:t> 6: Raste </a:t>
            </a:r>
            <a:r>
              <a:rPr lang="en-US" err="1"/>
              <a:t>Studimore</a:t>
            </a:r>
            <a:r>
              <a:rPr lang="en-US"/>
              <a:t> </a:t>
            </a:r>
            <a:r>
              <a:rPr lang="en-US" err="1"/>
              <a:t>Ndërkombëtare</a:t>
            </a:r>
            <a:r>
              <a:rPr lang="en-US"/>
              <a:t> </a:t>
            </a:r>
            <a:r>
              <a:rPr lang="en-US" err="1"/>
              <a:t>mbi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Shkolla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Ndikimi</a:t>
            </a:r>
            <a:r>
              <a:rPr lang="en-US"/>
              <a:t> </a:t>
            </a:r>
            <a:r>
              <a:rPr lang="en-US" err="1"/>
              <a:t>Psikosocial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Kërcënimeve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tek</a:t>
            </a:r>
            <a:r>
              <a:rPr lang="en-US"/>
              <a:t> </a:t>
            </a:r>
            <a:r>
              <a:rPr lang="en-US" err="1"/>
              <a:t>Nxënësit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42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F634AFB-1E7E-94F4-89DC-F742863F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Pyetjet</a:t>
            </a:r>
            <a:r>
              <a:rPr lang="en-US"/>
              <a:t> </a:t>
            </a:r>
            <a:r>
              <a:rPr lang="en-US" err="1"/>
              <a:t>Kryesore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Duhet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Trajtohen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63BB982-B8BB-9548-350C-064C37D44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/>
              <a:t>Ky </a:t>
            </a:r>
            <a:r>
              <a:rPr lang="en-US" err="1"/>
              <a:t>udhëzues</a:t>
            </a:r>
            <a:r>
              <a:rPr lang="en-US"/>
              <a:t> </a:t>
            </a:r>
            <a:r>
              <a:rPr lang="en-US" err="1"/>
              <a:t>udhëhiqet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pyetje</a:t>
            </a:r>
            <a:r>
              <a:rPr lang="en-US"/>
              <a:t> </a:t>
            </a:r>
            <a:r>
              <a:rPr lang="en-US" err="1"/>
              <a:t>thelbësore</a:t>
            </a:r>
            <a:r>
              <a:rPr lang="en-US"/>
              <a:t> </a:t>
            </a:r>
            <a:r>
              <a:rPr lang="en-US" err="1"/>
              <a:t>mbi</a:t>
            </a:r>
            <a:r>
              <a:rPr lang="en-US"/>
              <a:t> </a:t>
            </a:r>
            <a:r>
              <a:rPr lang="en-US" err="1"/>
              <a:t>mënyrat</a:t>
            </a:r>
            <a:r>
              <a:rPr lang="en-US"/>
              <a:t> se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shkollat</a:t>
            </a:r>
            <a:r>
              <a:rPr lang="en-US"/>
              <a:t> </a:t>
            </a:r>
            <a:r>
              <a:rPr lang="en-US" err="1"/>
              <a:t>mund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krijojnë</a:t>
            </a:r>
            <a:r>
              <a:rPr lang="en-US"/>
              <a:t> </a:t>
            </a:r>
            <a:r>
              <a:rPr lang="en-US" err="1"/>
              <a:t>mjedise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sigurta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pPr>
              <a:buFont typeface="Wingdings" panose="05000000000000000000" pitchFamily="2" charset="2"/>
              <a:buChar char="q"/>
            </a:pPr>
            <a:r>
              <a:rPr lang="en-US" sz="2000"/>
              <a:t>Cilat </a:t>
            </a:r>
            <a:r>
              <a:rPr lang="en-US" sz="2000" err="1"/>
              <a:t>janë</a:t>
            </a:r>
            <a:r>
              <a:rPr lang="en-US" sz="2000"/>
              <a:t> </a:t>
            </a:r>
            <a:r>
              <a:rPr lang="en-US" sz="2000" err="1"/>
              <a:t>kërcënimet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zakonshme</a:t>
            </a:r>
            <a:r>
              <a:rPr lang="en-US" sz="2000"/>
              <a:t> sot?</a:t>
            </a:r>
            <a:endParaRPr lang="el-GR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/>
              <a:t>Si </a:t>
            </a:r>
            <a:r>
              <a:rPr lang="en-US" sz="2000" err="1"/>
              <a:t>mund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hartohen</a:t>
            </a:r>
            <a:r>
              <a:rPr lang="en-US" sz="2000"/>
              <a:t> </a:t>
            </a:r>
            <a:r>
              <a:rPr lang="en-US" sz="2000" err="1"/>
              <a:t>politika</a:t>
            </a:r>
            <a:r>
              <a:rPr lang="en-US" sz="2000"/>
              <a:t> </a:t>
            </a:r>
            <a:r>
              <a:rPr lang="en-US" sz="2000" err="1"/>
              <a:t>efektive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sigurinë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shkolla</a:t>
            </a:r>
            <a:r>
              <a:rPr lang="en-US" sz="2000"/>
              <a:t>?</a:t>
            </a:r>
            <a:endParaRPr lang="el-GR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Çfarë</a:t>
            </a:r>
            <a:r>
              <a:rPr lang="en-US" sz="2000"/>
              <a:t> </a:t>
            </a:r>
            <a:r>
              <a:rPr lang="en-US" sz="2000" err="1"/>
              <a:t>roli</a:t>
            </a:r>
            <a:r>
              <a:rPr lang="en-US" sz="2000"/>
              <a:t> </a:t>
            </a:r>
            <a:r>
              <a:rPr lang="en-US" sz="2000" err="1"/>
              <a:t>duhet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kenë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familjet</a:t>
            </a:r>
            <a:r>
              <a:rPr lang="en-US" sz="2000"/>
              <a:t>?</a:t>
            </a:r>
            <a:endParaRPr lang="el-GR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/>
              <a:t>Si </a:t>
            </a:r>
            <a:r>
              <a:rPr lang="en-US" sz="2000" err="1"/>
              <a:t>mund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integrohet</a:t>
            </a:r>
            <a:r>
              <a:rPr lang="en-US" sz="2000"/>
              <a:t> </a:t>
            </a:r>
            <a:r>
              <a:rPr lang="en-US" sz="2000" err="1"/>
              <a:t>siguria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lëndët</a:t>
            </a:r>
            <a:r>
              <a:rPr lang="en-US" sz="2000"/>
              <a:t> </a:t>
            </a:r>
            <a:r>
              <a:rPr lang="en-US" sz="2000" err="1"/>
              <a:t>mësimore</a:t>
            </a:r>
            <a:r>
              <a:rPr lang="en-US" sz="20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61521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1D35E3E-F0B1-0ACC-413E-FB27A994E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Qasje</a:t>
            </a:r>
            <a:r>
              <a:rPr lang="en-US"/>
              <a:t> </a:t>
            </a:r>
            <a:r>
              <a:rPr lang="en-US" err="1"/>
              <a:t>Ndërkombëtare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Shkolla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E286D77-409B-8FDE-DBAD-FBCE4C79A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91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300" err="1"/>
              <a:t>Vendet</a:t>
            </a:r>
            <a:r>
              <a:rPr lang="en-US" sz="3300"/>
              <a:t> </a:t>
            </a:r>
            <a:r>
              <a:rPr lang="en-US" sz="3300" err="1"/>
              <a:t>anembanë</a:t>
            </a:r>
            <a:r>
              <a:rPr lang="en-US" sz="3300"/>
              <a:t> </a:t>
            </a:r>
            <a:r>
              <a:rPr lang="en-US" sz="3300" err="1"/>
              <a:t>botës</a:t>
            </a:r>
            <a:r>
              <a:rPr lang="en-US" sz="3300"/>
              <a:t> po </a:t>
            </a:r>
            <a:r>
              <a:rPr lang="en-US" sz="3300" err="1"/>
              <a:t>trajtojnë</a:t>
            </a:r>
            <a:r>
              <a:rPr lang="en-US" sz="3300"/>
              <a:t> </a:t>
            </a:r>
            <a:r>
              <a:rPr lang="en-US" sz="3300" err="1"/>
              <a:t>sigurinë</a:t>
            </a:r>
            <a:r>
              <a:rPr lang="en-US" sz="3300"/>
              <a:t> </a:t>
            </a:r>
            <a:r>
              <a:rPr lang="en-US" sz="3300" err="1"/>
              <a:t>kibernetike</a:t>
            </a:r>
            <a:r>
              <a:rPr lang="en-US" sz="3300"/>
              <a:t> </a:t>
            </a:r>
            <a:r>
              <a:rPr lang="en-US" sz="3300" err="1"/>
              <a:t>në</a:t>
            </a:r>
            <a:r>
              <a:rPr lang="en-US" sz="3300"/>
              <a:t> </a:t>
            </a:r>
            <a:r>
              <a:rPr lang="en-US" sz="3300" err="1"/>
              <a:t>shkolla</a:t>
            </a:r>
            <a:r>
              <a:rPr lang="en-US" sz="3300"/>
              <a:t> </a:t>
            </a:r>
            <a:r>
              <a:rPr lang="en-US" sz="3300" err="1"/>
              <a:t>përmes</a:t>
            </a:r>
            <a:r>
              <a:rPr lang="en-US" sz="3300"/>
              <a:t> </a:t>
            </a:r>
            <a:r>
              <a:rPr lang="en-US" sz="3300" err="1"/>
              <a:t>strategjive</a:t>
            </a:r>
            <a:r>
              <a:rPr lang="en-US" sz="3300"/>
              <a:t> </a:t>
            </a:r>
            <a:r>
              <a:rPr lang="en-US" sz="3300" err="1"/>
              <a:t>unike</a:t>
            </a:r>
            <a:r>
              <a:rPr lang="en-US" sz="3300"/>
              <a:t>, </a:t>
            </a:r>
            <a:r>
              <a:rPr lang="en-US" sz="3300" err="1"/>
              <a:t>por</a:t>
            </a:r>
            <a:r>
              <a:rPr lang="en-US" sz="3300"/>
              <a:t> </a:t>
            </a:r>
            <a:r>
              <a:rPr lang="en-US" sz="3300" err="1"/>
              <a:t>që</a:t>
            </a:r>
            <a:r>
              <a:rPr lang="en-US" sz="3300"/>
              <a:t> </a:t>
            </a:r>
            <a:r>
              <a:rPr lang="en-US" sz="3300" err="1"/>
              <a:t>shpesh</a:t>
            </a:r>
            <a:r>
              <a:rPr lang="en-US" sz="3300"/>
              <a:t> </a:t>
            </a:r>
            <a:r>
              <a:rPr lang="en-US" sz="3300" err="1"/>
              <a:t>konvergojnë</a:t>
            </a:r>
            <a:r>
              <a:rPr lang="en-US" sz="3300"/>
              <a:t> </a:t>
            </a:r>
            <a:r>
              <a:rPr lang="en-US" sz="3300" err="1"/>
              <a:t>dhe</a:t>
            </a:r>
            <a:r>
              <a:rPr lang="en-US" sz="3300"/>
              <a:t> </a:t>
            </a:r>
            <a:r>
              <a:rPr lang="en-US" sz="3300" err="1"/>
              <a:t>ofrojnë</a:t>
            </a:r>
            <a:r>
              <a:rPr lang="en-US" sz="3300"/>
              <a:t> </a:t>
            </a:r>
            <a:r>
              <a:rPr lang="en-US" sz="3300" err="1"/>
              <a:t>mësime</a:t>
            </a:r>
            <a:r>
              <a:rPr lang="en-US" sz="3300"/>
              <a:t> </a:t>
            </a:r>
            <a:r>
              <a:rPr lang="en-US" sz="3300" err="1"/>
              <a:t>të</a:t>
            </a:r>
            <a:r>
              <a:rPr lang="en-US" sz="3300"/>
              <a:t> </a:t>
            </a:r>
            <a:r>
              <a:rPr lang="en-US" sz="3300" err="1"/>
              <a:t>vlefshme</a:t>
            </a:r>
            <a:r>
              <a:rPr lang="en-US" sz="3300"/>
              <a:t> </a:t>
            </a:r>
            <a:r>
              <a:rPr lang="en-US" sz="3300" err="1"/>
              <a:t>për</a:t>
            </a:r>
            <a:r>
              <a:rPr lang="en-US" sz="3300"/>
              <a:t> </a:t>
            </a:r>
            <a:r>
              <a:rPr lang="en-US" sz="3300" err="1"/>
              <a:t>t’u</a:t>
            </a:r>
            <a:r>
              <a:rPr lang="en-US" sz="3300"/>
              <a:t> </a:t>
            </a:r>
            <a:r>
              <a:rPr lang="en-US" sz="3300" err="1"/>
              <a:t>përshtatur</a:t>
            </a:r>
            <a:r>
              <a:rPr lang="en-US" sz="3300"/>
              <a:t>.</a:t>
            </a:r>
          </a:p>
          <a:p>
            <a:pPr marL="0" indent="0" algn="just">
              <a:buNone/>
            </a:pPr>
            <a:endParaRPr lang="en-US"/>
          </a:p>
          <a:p>
            <a:pPr marL="514350" indent="-514350" algn="l">
              <a:buFont typeface="+mj-lt"/>
              <a:buAutoNum type="arabicPeriod"/>
            </a:pPr>
            <a:r>
              <a:rPr lang="en-US" sz="2900" b="1" err="1"/>
              <a:t>Mbretëria</a:t>
            </a:r>
            <a:r>
              <a:rPr lang="en-US" sz="2900" b="1"/>
              <a:t> e </a:t>
            </a:r>
            <a:r>
              <a:rPr lang="en-US" sz="2900" b="1" err="1"/>
              <a:t>Bashkuar</a:t>
            </a:r>
            <a:r>
              <a:rPr lang="en-US" sz="2900"/>
              <a:t>: </a:t>
            </a:r>
            <a:r>
              <a:rPr lang="en-US" sz="2900" err="1"/>
              <a:t>Paketa</a:t>
            </a:r>
            <a:r>
              <a:rPr lang="en-US" sz="2900"/>
              <a:t> </a:t>
            </a:r>
            <a:r>
              <a:rPr lang="en-US" sz="2900" err="1"/>
              <a:t>dhe</a:t>
            </a:r>
            <a:r>
              <a:rPr lang="en-US" sz="2900"/>
              <a:t> </a:t>
            </a:r>
            <a:r>
              <a:rPr lang="en-US" sz="2900" err="1"/>
              <a:t>auditime</a:t>
            </a:r>
            <a:r>
              <a:rPr lang="en-US" sz="2900"/>
              <a:t> </a:t>
            </a:r>
            <a:r>
              <a:rPr lang="en-US" sz="2900" err="1"/>
              <a:t>nga</a:t>
            </a:r>
            <a:r>
              <a:rPr lang="en-US" sz="2900"/>
              <a:t> </a:t>
            </a:r>
            <a:r>
              <a:rPr lang="en-US" sz="2900" err="1"/>
              <a:t>Qendra</a:t>
            </a:r>
            <a:r>
              <a:rPr lang="en-US" sz="2900"/>
              <a:t> Kombëtare </a:t>
            </a:r>
            <a:r>
              <a:rPr lang="en-US" sz="2900" err="1"/>
              <a:t>për</a:t>
            </a:r>
            <a:r>
              <a:rPr lang="en-US" sz="2900"/>
              <a:t> </a:t>
            </a:r>
            <a:r>
              <a:rPr lang="en-US" sz="2900" err="1"/>
              <a:t>Sigurinë</a:t>
            </a:r>
            <a:r>
              <a:rPr lang="en-US" sz="2900"/>
              <a:t> </a:t>
            </a:r>
            <a:r>
              <a:rPr lang="en-US" sz="2900" err="1"/>
              <a:t>Kibernetike</a:t>
            </a:r>
            <a:r>
              <a:rPr lang="en-US" sz="2900"/>
              <a:t> (NCSC)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900" b="1" err="1"/>
              <a:t>Finlanda</a:t>
            </a:r>
            <a:r>
              <a:rPr lang="en-US" sz="2900"/>
              <a:t>: </a:t>
            </a:r>
            <a:r>
              <a:rPr lang="en-US" sz="2900" err="1"/>
              <a:t>Siguria</a:t>
            </a:r>
            <a:r>
              <a:rPr lang="en-US" sz="2900"/>
              <a:t> </a:t>
            </a:r>
            <a:r>
              <a:rPr lang="en-US" sz="2900" err="1"/>
              <a:t>kibernetike</a:t>
            </a:r>
            <a:r>
              <a:rPr lang="en-US" sz="2900"/>
              <a:t> e </a:t>
            </a:r>
            <a:r>
              <a:rPr lang="en-US" sz="2900" err="1"/>
              <a:t>integruar</a:t>
            </a:r>
            <a:r>
              <a:rPr lang="en-US" sz="2900"/>
              <a:t> </a:t>
            </a:r>
            <a:r>
              <a:rPr lang="en-US" sz="2900" err="1"/>
              <a:t>në</a:t>
            </a:r>
            <a:r>
              <a:rPr lang="en-US" sz="2900"/>
              <a:t> </a:t>
            </a:r>
            <a:r>
              <a:rPr lang="en-US" sz="2900" err="1"/>
              <a:t>kurrikulën</a:t>
            </a:r>
            <a:r>
              <a:rPr lang="en-US" sz="2900"/>
              <a:t> </a:t>
            </a:r>
            <a:r>
              <a:rPr lang="en-US" sz="2900" err="1"/>
              <a:t>kombëtare</a:t>
            </a:r>
            <a:r>
              <a:rPr lang="en-US" sz="2900"/>
              <a:t> </a:t>
            </a:r>
            <a:r>
              <a:rPr lang="en-US" sz="2900" err="1"/>
              <a:t>që</a:t>
            </a:r>
            <a:r>
              <a:rPr lang="en-US" sz="2900"/>
              <a:t> </a:t>
            </a:r>
            <a:r>
              <a:rPr lang="en-US" sz="2900" err="1"/>
              <a:t>nga</a:t>
            </a:r>
            <a:r>
              <a:rPr lang="en-US" sz="2900"/>
              <a:t> </a:t>
            </a:r>
            <a:r>
              <a:rPr lang="en-US" sz="2900" err="1"/>
              <a:t>vitet</a:t>
            </a:r>
            <a:r>
              <a:rPr lang="en-US" sz="2900"/>
              <a:t> e </a:t>
            </a:r>
            <a:r>
              <a:rPr lang="en-US" sz="2900" err="1"/>
              <a:t>hershme</a:t>
            </a:r>
            <a:endParaRPr lang="en-US" sz="2900"/>
          </a:p>
          <a:p>
            <a:pPr marL="514350" indent="-514350" algn="l">
              <a:buFont typeface="+mj-lt"/>
              <a:buAutoNum type="arabicPeriod"/>
            </a:pPr>
            <a:r>
              <a:rPr lang="en-US" sz="2900" b="1"/>
              <a:t>Australia</a:t>
            </a:r>
            <a:r>
              <a:rPr lang="en-US" sz="2900"/>
              <a:t>: </a:t>
            </a:r>
            <a:r>
              <a:rPr lang="en-US" sz="2900" err="1"/>
              <a:t>Komisioneri</a:t>
            </a:r>
            <a:r>
              <a:rPr lang="en-US" sz="2900"/>
              <a:t> </a:t>
            </a:r>
            <a:r>
              <a:rPr lang="en-US" sz="2900" err="1"/>
              <a:t>për</a:t>
            </a:r>
            <a:r>
              <a:rPr lang="en-US" sz="2900"/>
              <a:t> </a:t>
            </a:r>
            <a:r>
              <a:rPr lang="en-US" sz="2900" err="1"/>
              <a:t>Sigurinë</a:t>
            </a:r>
            <a:r>
              <a:rPr lang="en-US" sz="2900"/>
              <a:t> Online (e-Safety) </a:t>
            </a:r>
            <a:r>
              <a:rPr lang="en-US" sz="2900" err="1"/>
              <a:t>fokusohet</a:t>
            </a:r>
            <a:r>
              <a:rPr lang="en-US" sz="2900"/>
              <a:t> </a:t>
            </a:r>
            <a:r>
              <a:rPr lang="en-US" sz="2900" err="1"/>
              <a:t>te</a:t>
            </a:r>
            <a:r>
              <a:rPr lang="en-US" sz="2900"/>
              <a:t> </a:t>
            </a:r>
            <a:r>
              <a:rPr lang="en-US" sz="2900" err="1"/>
              <a:t>dëmet</a:t>
            </a:r>
            <a:r>
              <a:rPr lang="en-US" sz="2900"/>
              <a:t> </a:t>
            </a:r>
            <a:r>
              <a:rPr lang="en-US" sz="2900" err="1"/>
              <a:t>digjitale</a:t>
            </a:r>
            <a:r>
              <a:rPr lang="en-US" sz="2900"/>
              <a:t> </a:t>
            </a:r>
            <a:r>
              <a:rPr lang="en-US" sz="2900" err="1"/>
              <a:t>dhe</a:t>
            </a:r>
            <a:r>
              <a:rPr lang="en-US" sz="2900"/>
              <a:t> </a:t>
            </a:r>
            <a:r>
              <a:rPr lang="en-US" sz="2900" err="1"/>
              <a:t>mirëqenia</a:t>
            </a:r>
            <a:r>
              <a:rPr lang="en-US" sz="2900"/>
              <a:t> </a:t>
            </a:r>
            <a:r>
              <a:rPr lang="en-US" sz="2900" err="1"/>
              <a:t>në</a:t>
            </a:r>
            <a:r>
              <a:rPr lang="en-US" sz="2900"/>
              <a:t> internet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900" b="1" err="1"/>
              <a:t>Singapori</a:t>
            </a:r>
            <a:r>
              <a:rPr lang="en-US" sz="2900"/>
              <a:t>: </a:t>
            </a:r>
            <a:r>
              <a:rPr lang="en-US" sz="2900" err="1"/>
              <a:t>Partneritete</a:t>
            </a:r>
            <a:r>
              <a:rPr lang="en-US" sz="2900"/>
              <a:t> </a:t>
            </a:r>
            <a:r>
              <a:rPr lang="en-US" sz="2900" err="1"/>
              <a:t>të</a:t>
            </a:r>
            <a:r>
              <a:rPr lang="en-US" sz="2900"/>
              <a:t> </a:t>
            </a:r>
            <a:r>
              <a:rPr lang="en-US" sz="2900" err="1"/>
              <a:t>forta</a:t>
            </a:r>
            <a:r>
              <a:rPr lang="en-US" sz="2900"/>
              <a:t> </a:t>
            </a:r>
            <a:r>
              <a:rPr lang="en-US" sz="2900" err="1"/>
              <a:t>publike</a:t>
            </a:r>
            <a:r>
              <a:rPr lang="en-US" sz="2900"/>
              <a:t>-private </a:t>
            </a:r>
            <a:r>
              <a:rPr lang="en-US" sz="2900" err="1"/>
              <a:t>dhe</a:t>
            </a:r>
            <a:r>
              <a:rPr lang="en-US" sz="2900"/>
              <a:t> </a:t>
            </a:r>
            <a:r>
              <a:rPr lang="en-US" sz="2900" err="1"/>
              <a:t>programe</a:t>
            </a:r>
            <a:r>
              <a:rPr lang="en-US" sz="2900"/>
              <a:t> </a:t>
            </a:r>
            <a:r>
              <a:rPr lang="en-US" sz="2900" err="1"/>
              <a:t>të</a:t>
            </a:r>
            <a:r>
              <a:rPr lang="en-US" sz="2900"/>
              <a:t> </a:t>
            </a:r>
            <a:r>
              <a:rPr lang="en-US" sz="2900" err="1"/>
              <a:t>përqendruara</a:t>
            </a:r>
            <a:r>
              <a:rPr lang="en-US" sz="2900"/>
              <a:t> </a:t>
            </a:r>
            <a:r>
              <a:rPr lang="en-US" sz="2900" err="1"/>
              <a:t>te</a:t>
            </a:r>
            <a:r>
              <a:rPr lang="en-US" sz="2900"/>
              <a:t> </a:t>
            </a:r>
            <a:r>
              <a:rPr lang="en-US" sz="2900" err="1"/>
              <a:t>nxënësit</a:t>
            </a:r>
            <a:endParaRPr lang="en-US" sz="2900"/>
          </a:p>
          <a:p>
            <a:pPr marL="514350" indent="-514350" algn="l">
              <a:buFont typeface="+mj-lt"/>
              <a:buAutoNum type="arabicPeriod"/>
            </a:pPr>
            <a:r>
              <a:rPr lang="en-US" sz="2900" b="1"/>
              <a:t>SHBA</a:t>
            </a:r>
            <a:r>
              <a:rPr lang="en-US" sz="2900"/>
              <a:t>: Politika </a:t>
            </a:r>
            <a:r>
              <a:rPr lang="en-US" sz="2900" err="1"/>
              <a:t>sipas</a:t>
            </a:r>
            <a:r>
              <a:rPr lang="en-US" sz="2900"/>
              <a:t> </a:t>
            </a:r>
            <a:r>
              <a:rPr lang="en-US" sz="2900" err="1"/>
              <a:t>shteteve</a:t>
            </a:r>
            <a:r>
              <a:rPr lang="en-US" sz="2900"/>
              <a:t>; </a:t>
            </a:r>
            <a:r>
              <a:rPr lang="en-US" sz="2900" err="1"/>
              <a:t>mbështetje</a:t>
            </a:r>
            <a:r>
              <a:rPr lang="en-US" sz="2900"/>
              <a:t> </a:t>
            </a:r>
            <a:r>
              <a:rPr lang="en-US" sz="2900" err="1"/>
              <a:t>kombëtare</a:t>
            </a:r>
            <a:r>
              <a:rPr lang="en-US" sz="2900"/>
              <a:t> </a:t>
            </a:r>
            <a:r>
              <a:rPr lang="en-US" sz="2900" err="1"/>
              <a:t>nga</a:t>
            </a:r>
            <a:r>
              <a:rPr lang="en-US" sz="2900"/>
              <a:t> K12 SIX </a:t>
            </a:r>
            <a:r>
              <a:rPr lang="en-US" sz="2900" err="1"/>
              <a:t>dhe</a:t>
            </a:r>
            <a:r>
              <a:rPr lang="en-US" sz="2900"/>
              <a:t> </a:t>
            </a:r>
            <a:r>
              <a:rPr lang="en-US" sz="2900" err="1"/>
              <a:t>ligje</a:t>
            </a:r>
            <a:r>
              <a:rPr lang="en-US" sz="2900"/>
              <a:t> federale</a:t>
            </a:r>
            <a:endParaRPr lang="el-GR" sz="2900"/>
          </a:p>
          <a:p>
            <a:pPr marL="514350" indent="-514350" algn="l">
              <a:buFont typeface="+mj-lt"/>
              <a:buAutoNum type="arabicPeriod"/>
            </a:pPr>
            <a:r>
              <a:rPr lang="en-US" sz="2900"/>
              <a:t>Siguria kibernetike është përfshirë në kurrikulën shkollore që nga viti 2022 me aktivitete ndërgjegjësuese për nxënësit në të gjitha nivelet.</a:t>
            </a:r>
            <a:endParaRPr lang="el-GR" sz="2900"/>
          </a:p>
          <a:p>
            <a:pPr marL="514350" indent="-514350" algn="l">
              <a:buFont typeface="+mj-lt"/>
              <a:buAutoNum type="arabicPeriod"/>
            </a:pPr>
            <a:r>
              <a:rPr lang="en-US" sz="2900"/>
              <a:t>Organizohen trajnime për mësuesit mbi bullizmin digjital dhe mbrojtjen e të dhënave personale.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900" b="1" err="1"/>
              <a:t>Faktorë</a:t>
            </a:r>
            <a:r>
              <a:rPr lang="en-US" sz="2900" b="1"/>
              <a:t> </a:t>
            </a:r>
            <a:r>
              <a:rPr lang="en-US" sz="2900" b="1" err="1"/>
              <a:t>të</a:t>
            </a:r>
            <a:r>
              <a:rPr lang="en-US" sz="2900" b="1"/>
              <a:t> </a:t>
            </a:r>
            <a:r>
              <a:rPr lang="en-US" sz="2900" b="1" err="1"/>
              <a:t>përbashkët</a:t>
            </a:r>
            <a:r>
              <a:rPr lang="en-US" sz="2900"/>
              <a:t>: </a:t>
            </a:r>
            <a:r>
              <a:rPr lang="en-US" sz="2900" err="1"/>
              <a:t>qartësi</a:t>
            </a:r>
            <a:r>
              <a:rPr lang="en-US" sz="2900"/>
              <a:t> </a:t>
            </a:r>
            <a:r>
              <a:rPr lang="en-US" sz="2900" err="1"/>
              <a:t>në</a:t>
            </a:r>
            <a:r>
              <a:rPr lang="en-US" sz="2900"/>
              <a:t> </a:t>
            </a:r>
            <a:r>
              <a:rPr lang="en-US" sz="2900" err="1"/>
              <a:t>politika</a:t>
            </a:r>
            <a:r>
              <a:rPr lang="en-US" sz="2900"/>
              <a:t>, </a:t>
            </a:r>
            <a:r>
              <a:rPr lang="en-US" sz="2900" err="1"/>
              <a:t>bashkëpunim</a:t>
            </a:r>
            <a:r>
              <a:rPr lang="en-US" sz="2900"/>
              <a:t>, </a:t>
            </a:r>
            <a:r>
              <a:rPr lang="en-US" sz="2900" err="1"/>
              <a:t>barazi</a:t>
            </a:r>
            <a:r>
              <a:rPr lang="en-US" sz="2900"/>
              <a:t> </a:t>
            </a:r>
            <a:r>
              <a:rPr lang="en-US" sz="2900" err="1"/>
              <a:t>dhe</a:t>
            </a:r>
            <a:r>
              <a:rPr lang="en-US" sz="2900"/>
              <a:t> </a:t>
            </a:r>
            <a:r>
              <a:rPr lang="en-US" sz="2900" err="1"/>
              <a:t>trajnime</a:t>
            </a:r>
            <a:r>
              <a:rPr lang="en-US" sz="2900"/>
              <a:t> </a:t>
            </a:r>
            <a:r>
              <a:rPr lang="en-US" sz="2900" err="1"/>
              <a:t>për</a:t>
            </a:r>
            <a:r>
              <a:rPr lang="en-US" sz="2900"/>
              <a:t> </a:t>
            </a:r>
            <a:r>
              <a:rPr lang="en-US" sz="2900" err="1"/>
              <a:t>stafin</a:t>
            </a:r>
            <a:endParaRPr lang="en-US" sz="2900"/>
          </a:p>
        </p:txBody>
      </p:sp>
    </p:spTree>
    <p:extLst>
      <p:ext uri="{BB962C8B-B14F-4D97-AF65-F5344CB8AC3E}">
        <p14:creationId xmlns:p14="http://schemas.microsoft.com/office/powerpoint/2010/main" val="2317562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2FC5422-282D-6661-AF16-8C528256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Ndikimi Psikososial i Kërcënimeve Kibernetike te Nxënësit</a:t>
            </a:r>
            <a:br>
              <a:rPr lang="el-GR"/>
            </a:br>
            <a:r>
              <a:rPr lang="en-US" sz="2700"/>
              <a:t>Si ndikojnë rreziqet online në mirëqenien, të nxënit dhe zhvillimin e nxënësve</a:t>
            </a:r>
            <a:br>
              <a:rPr lang="el-GR" sz="2700"/>
            </a:br>
            <a:endParaRPr lang="en-US" sz="270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4D83CEF-FB46-D058-13BD-9A230C54A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l-GR" sz="3100"/>
          </a:p>
          <a:p>
            <a:pPr algn="l">
              <a:buFont typeface="Wingdings" panose="05000000000000000000" pitchFamily="2" charset="2"/>
              <a:buChar char="v"/>
            </a:pPr>
            <a:r>
              <a:rPr lang="en-US" b="1"/>
              <a:t>Ngacmimi kibernetik</a:t>
            </a:r>
            <a:r>
              <a:rPr lang="en-US"/>
              <a:t> lidhet me ankthin, depresionin, rënien akademike dhe izolimin social</a:t>
            </a:r>
            <a:endParaRPr lang="el-GR"/>
          </a:p>
          <a:p>
            <a:pPr algn="l">
              <a:buFont typeface="Wingdings" panose="05000000000000000000" pitchFamily="2" charset="2"/>
              <a:buChar char="v"/>
            </a:pPr>
            <a:r>
              <a:rPr lang="en-US" b="1"/>
              <a:t>Abuzimi i vazhdueshëm online</a:t>
            </a:r>
            <a:r>
              <a:rPr lang="en-US"/>
              <a:t> (p.sh., përvetësimi i identitetit, shpërndarja e imazheve) dëmton ndjesinë e sigurisë dhe besimit</a:t>
            </a:r>
            <a:endParaRPr lang="el-GR"/>
          </a:p>
          <a:p>
            <a:pPr algn="l">
              <a:buFont typeface="Wingdings" panose="05000000000000000000" pitchFamily="2" charset="2"/>
              <a:buChar char="v"/>
            </a:pPr>
            <a:r>
              <a:rPr lang="en-US" b="1"/>
              <a:t>Stresi emocional</a:t>
            </a:r>
            <a:r>
              <a:rPr lang="en-US"/>
              <a:t> shkaktohet nga rrjedhjet e të dhënave dhe mungesa e transparencës institucionale</a:t>
            </a:r>
            <a:endParaRPr lang="el-GR"/>
          </a:p>
          <a:p>
            <a:pPr algn="l">
              <a:buFont typeface="Wingdings" panose="05000000000000000000" pitchFamily="2" charset="2"/>
              <a:buChar char="v"/>
            </a:pPr>
            <a:r>
              <a:rPr lang="en-US" b="1"/>
              <a:t>Dëmi dixhital prek jo vetëm viktimat</a:t>
            </a:r>
            <a:r>
              <a:rPr lang="en-US"/>
              <a:t>, por edhe agresorët dhe dëshmitarët (p.sh., mungesë ndjeshmërie)</a:t>
            </a:r>
            <a:endParaRPr lang="el-GR"/>
          </a:p>
          <a:p>
            <a:pPr algn="l">
              <a:buFont typeface="Wingdings" panose="05000000000000000000" pitchFamily="2" charset="2"/>
              <a:buChar char="v"/>
            </a:pPr>
            <a:r>
              <a:rPr lang="en-US" b="1"/>
              <a:t>Strategjitë mbështetëse</a:t>
            </a:r>
            <a:r>
              <a:rPr lang="en-US"/>
              <a:t>: këshilltarë të trajnuar, shërbime të integruara të shëndetit mendor, protokolle të përgjegjshme</a:t>
            </a:r>
            <a:endParaRPr lang="el-GR"/>
          </a:p>
          <a:p>
            <a:pPr algn="l">
              <a:buFont typeface="Wingdings" panose="05000000000000000000" pitchFamily="2" charset="2"/>
              <a:buChar char="v"/>
            </a:pPr>
            <a:r>
              <a:rPr lang="en-US" b="1"/>
              <a:t>Edukimi në ndjeshmëri dixhitale</a:t>
            </a:r>
            <a:r>
              <a:rPr lang="en-US"/>
              <a:t> nxit dhembshurinë dhe redukton sjelljet e dëmshme</a:t>
            </a:r>
            <a:endParaRPr lang="el-GR"/>
          </a:p>
          <a:p>
            <a:pPr algn="l">
              <a:buFont typeface="Wingdings" panose="05000000000000000000" pitchFamily="2" charset="2"/>
              <a:buChar char="v"/>
            </a:pPr>
            <a:r>
              <a:rPr lang="en-US" b="1"/>
              <a:t>Përfshirja e nxënësve</a:t>
            </a:r>
            <a:r>
              <a:rPr lang="en-US"/>
              <a:t> në parandalim, mentorim mes bashkëmoshatarësh dhe hartim politikash forcon ndikimin</a:t>
            </a:r>
          </a:p>
        </p:txBody>
      </p:sp>
    </p:spTree>
    <p:extLst>
      <p:ext uri="{BB962C8B-B14F-4D97-AF65-F5344CB8AC3E}">
        <p14:creationId xmlns:p14="http://schemas.microsoft.com/office/powerpoint/2010/main" val="4249734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BA3ECDE-A3C7-FBDA-5FCB-CE6B28FBE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Përfundime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Pikat</a:t>
            </a:r>
            <a:r>
              <a:rPr lang="en-US" b="1"/>
              <a:t> </a:t>
            </a:r>
            <a:r>
              <a:rPr lang="en-US" b="1" err="1"/>
              <a:t>Kryesore</a:t>
            </a:r>
            <a:r>
              <a:rPr lang="en-US" b="1"/>
              <a:t> </a:t>
            </a:r>
            <a:r>
              <a:rPr lang="en-US" b="1" err="1"/>
              <a:t>për</a:t>
            </a:r>
            <a:r>
              <a:rPr lang="en-US" b="1"/>
              <a:t> </a:t>
            </a:r>
            <a:r>
              <a:rPr lang="en-US" b="1" err="1"/>
              <a:t>t’u</a:t>
            </a:r>
            <a:r>
              <a:rPr lang="en-US" b="1"/>
              <a:t> </a:t>
            </a:r>
            <a:r>
              <a:rPr lang="en-US" b="1" err="1"/>
              <a:t>Mbajtur</a:t>
            </a:r>
            <a:r>
              <a:rPr lang="en-US" b="1"/>
              <a:t> Mend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00A52C8-8BA7-9AE4-8B7F-7128E5C13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thelbësore</a:t>
            </a:r>
            <a:r>
              <a:rPr lang="en-US"/>
              <a:t> jo 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mbrojtjen</a:t>
            </a:r>
            <a:r>
              <a:rPr lang="en-US"/>
              <a:t> e </a:t>
            </a:r>
            <a:r>
              <a:rPr lang="en-US" err="1"/>
              <a:t>sistemeve</a:t>
            </a:r>
            <a:r>
              <a:rPr lang="en-US"/>
              <a:t>,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edhe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mirëqenien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emocionale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nxënësve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komuniteteve</a:t>
            </a:r>
            <a:r>
              <a:rPr lang="en-US"/>
              <a:t> </a:t>
            </a:r>
            <a:r>
              <a:rPr lang="en-US" err="1"/>
              <a:t>shkollore</a:t>
            </a:r>
            <a:r>
              <a:rPr lang="en-US"/>
              <a:t>.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mjedis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sigurt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nxënë</a:t>
            </a:r>
            <a:r>
              <a:rPr lang="en-US"/>
              <a:t> </a:t>
            </a:r>
            <a:r>
              <a:rPr lang="en-US" err="1"/>
              <a:t>kërkon</a:t>
            </a:r>
            <a:r>
              <a:rPr lang="en-US"/>
              <a:t> </a:t>
            </a:r>
            <a:r>
              <a:rPr lang="en-US" err="1"/>
              <a:t>mbrojtje</a:t>
            </a:r>
            <a:r>
              <a:rPr lang="en-US"/>
              <a:t> </a:t>
            </a:r>
            <a:r>
              <a:rPr lang="en-US" err="1"/>
              <a:t>teknike</a:t>
            </a:r>
            <a:r>
              <a:rPr lang="en-US"/>
              <a:t>, </a:t>
            </a:r>
            <a:r>
              <a:rPr lang="en-US" err="1"/>
              <a:t>edukim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përgjegjësi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përbashkët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Siguria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duhet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jetë</a:t>
            </a:r>
            <a:r>
              <a:rPr lang="en-US" sz="2000"/>
              <a:t> e </a:t>
            </a:r>
            <a:r>
              <a:rPr lang="en-US" sz="2000" err="1"/>
              <a:t>integruar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gjitha</a:t>
            </a:r>
            <a:r>
              <a:rPr lang="en-US" sz="2000"/>
              <a:t> </a:t>
            </a:r>
            <a:r>
              <a:rPr lang="en-US" sz="2000" err="1"/>
              <a:t>aspektet</a:t>
            </a:r>
            <a:r>
              <a:rPr lang="en-US" sz="2000"/>
              <a:t> e </a:t>
            </a:r>
            <a:r>
              <a:rPr lang="en-US" sz="2000" err="1"/>
              <a:t>jetës</a:t>
            </a:r>
            <a:r>
              <a:rPr lang="en-US" sz="2000"/>
              <a:t> </a:t>
            </a:r>
            <a:r>
              <a:rPr lang="en-US" sz="2000" err="1"/>
              <a:t>shkollore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Kombinoni</a:t>
            </a:r>
            <a:r>
              <a:rPr lang="en-US" sz="2000"/>
              <a:t> </a:t>
            </a:r>
            <a:r>
              <a:rPr lang="en-US" sz="2000" err="1"/>
              <a:t>mbrojtjen</a:t>
            </a:r>
            <a:r>
              <a:rPr lang="en-US" sz="2000"/>
              <a:t> e </a:t>
            </a:r>
            <a:r>
              <a:rPr lang="en-US" sz="2000" err="1"/>
              <a:t>fortë</a:t>
            </a:r>
            <a:r>
              <a:rPr lang="en-US" sz="2000"/>
              <a:t> me </a:t>
            </a:r>
            <a:r>
              <a:rPr lang="en-US" sz="2000" err="1"/>
              <a:t>kurrikulën</a:t>
            </a:r>
            <a:r>
              <a:rPr lang="en-US" sz="2000"/>
              <a:t>, </a:t>
            </a:r>
            <a:r>
              <a:rPr lang="en-US" sz="2000" err="1"/>
              <a:t>kulturën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kujdesin</a:t>
            </a:r>
            <a:r>
              <a:rPr lang="en-US" sz="2000"/>
              <a:t> </a:t>
            </a:r>
            <a:r>
              <a:rPr lang="en-US" sz="2000" err="1"/>
              <a:t>ndaj</a:t>
            </a:r>
            <a:r>
              <a:rPr lang="en-US" sz="2000"/>
              <a:t> </a:t>
            </a:r>
            <a:r>
              <a:rPr lang="en-US" sz="2000" err="1"/>
              <a:t>nxënësve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Fuqizoni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err="1"/>
              <a:t>qytetarë</a:t>
            </a:r>
            <a:r>
              <a:rPr lang="en-US" sz="2000"/>
              <a:t> </a:t>
            </a:r>
            <a:r>
              <a:rPr lang="en-US" sz="2000" err="1"/>
              <a:t>aktivë</a:t>
            </a:r>
            <a:r>
              <a:rPr lang="en-US" sz="2000"/>
              <a:t> </a:t>
            </a:r>
            <a:r>
              <a:rPr lang="en-US" sz="2000" err="1"/>
              <a:t>digjitalë</a:t>
            </a:r>
            <a:r>
              <a:rPr lang="en-US" sz="2000"/>
              <a:t>, jo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err="1"/>
              <a:t>përdorues</a:t>
            </a:r>
            <a:r>
              <a:rPr lang="en-US" sz="2000"/>
              <a:t> </a:t>
            </a:r>
            <a:r>
              <a:rPr lang="en-US" sz="2000" err="1"/>
              <a:t>pasivë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Bashkëpunimi</a:t>
            </a:r>
            <a:r>
              <a:rPr lang="en-US" sz="2000"/>
              <a:t> midis </a:t>
            </a:r>
            <a:r>
              <a:rPr lang="en-US" sz="2000" err="1"/>
              <a:t>arsimtarëve</a:t>
            </a:r>
            <a:r>
              <a:rPr lang="en-US" sz="2000"/>
              <a:t>, </a:t>
            </a:r>
            <a:r>
              <a:rPr lang="en-US" sz="2000" err="1"/>
              <a:t>familjeve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politikëbërësve</a:t>
            </a:r>
            <a:r>
              <a:rPr lang="en-US" sz="2000"/>
              <a:t> </a:t>
            </a:r>
            <a:r>
              <a:rPr lang="en-US" sz="2000" err="1"/>
              <a:t>është</a:t>
            </a:r>
            <a:r>
              <a:rPr lang="en-US" sz="2000"/>
              <a:t> </a:t>
            </a:r>
            <a:r>
              <a:rPr lang="en-US" sz="2000" err="1"/>
              <a:t>kyç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Ndërtimi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higjienës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sot </a:t>
            </a:r>
            <a:r>
              <a:rPr lang="en-US" sz="2000" err="1"/>
              <a:t>përgatit</a:t>
            </a:r>
            <a:r>
              <a:rPr lang="en-US" sz="2000"/>
              <a:t> </a:t>
            </a:r>
            <a:r>
              <a:rPr lang="en-US" sz="2000" err="1"/>
              <a:t>shkollat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një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ardhme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sigurt</a:t>
            </a:r>
            <a:r>
              <a:rPr lang="en-US" sz="2000"/>
              <a:t> </a:t>
            </a:r>
            <a:r>
              <a:rPr lang="en-US" sz="2000" err="1"/>
              <a:t>digjitale</a:t>
            </a:r>
            <a:endParaRPr lang="en-US" sz="2000"/>
          </a:p>
          <a:p>
            <a:pPr marL="0" indent="0" algn="just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0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08EF9E3-8EDE-A624-40D8-0085FC39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7442"/>
            <a:ext cx="10515600" cy="1243115"/>
          </a:xfrm>
        </p:spPr>
        <p:txBody>
          <a:bodyPr/>
          <a:lstStyle/>
          <a:p>
            <a:pPr algn="ctr"/>
            <a:r>
              <a:rPr lang="en-US"/>
              <a:t>Pyetje &amp; Përgjigje</a:t>
            </a:r>
          </a:p>
        </p:txBody>
      </p:sp>
    </p:spTree>
    <p:extLst>
      <p:ext uri="{BB962C8B-B14F-4D97-AF65-F5344CB8AC3E}">
        <p14:creationId xmlns:p14="http://schemas.microsoft.com/office/powerpoint/2010/main" val="2343065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923CCA8-234F-31A6-82FF-D6E7B093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Bibliografi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B803B4B-1A67-038C-DCDC-C74BA6B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013"/>
            <a:ext cx="10515600" cy="5131311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Internet Awesome. (2023).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Kurrikula "Bëhu Internet i Zgjuar". Google.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https://beinternetawesome.withgoogle.com/en_us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Center for Internet Security.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Kontrollët CIS v8.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https://www.cisecurity.org/controls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Cecchinato, M. E., Cox, A. L., &amp; Bird, J. (2021).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Mirëqenia digjitale dhe të nxënit: Një perspektivë socio-teknike. </a:t>
            </a:r>
            <a:r>
              <a:rPr lang="en-US" sz="13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Computers &amp; Education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167, 104175.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CISA.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Mbrojtja e së ardhmes sonë: Partneritet për të siguruar institucionet K–12 nga kërcënimet kibernetike. Agjencia Amerikane për Sigurinë Kibernetike dhe të Infrastrukturës.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Common Sense Media.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Kurrikula për qytetarinë digjitale.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https://www.commonsense.org/education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ConnectSafely.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Udhëzues dhe burime për prindërit.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https://www.connectsafely.org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CoSN. (2021).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Nxitja e inovacionit në arsimin K-12: Pengesat dhe përshpejtuesit e vitit 2021. Konsorciumi për Rrjetëzim të Shkollave.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Cyber.org. (2023).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Burime për edukimin në sigurinë kibernetike.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https://www.cyber.org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Quality Campaign.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Gjendja e privatësisë së të dhënave të nxënësve.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https://dataqualitycampaign.org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eSafety Commissioner.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Edukimi për sigurinë online në shkolla. Qeveria Australiane.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https://www.esafety.gov.au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37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45DA87B-2B75-8D3A-35CD-6ED001D8C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774426"/>
          </a:xfrm>
        </p:spPr>
        <p:txBody>
          <a:bodyPr>
            <a:normAutofit fontScale="25000" lnSpcReduction="20000"/>
          </a:bodyPr>
          <a:lstStyle/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European Commission.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Udhëzime etike për AI të besueshme.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https://digital-strategy.ec.europa.eu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European Schoolnet.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Arsimi digjital në Finlandë.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https://www.eun.org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Family Online Safety Institute. (2022).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Raport mbi prindërimin në epokën digjitale.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https://www.fosi.org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Internet Matters. (2023).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Mbështetja e familjeve online.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https://www.internetmatters.org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K12 Security Information Exchange (K12 SIX).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Gjendja e sigurisë kibernetike në arsimin K-12: Përmbledhje vjetore.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https://www.k12six.org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Kowalski, R. M., Giumetti, G. W., Schroeder, A. N., &amp; Lattanner, M. R. (2014).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Bulizmi në epokën digjitale: Rishikim kritik dhe meta-analizë e kërkimeve për bullizmin kibernetik tek të rinjtë. </a:t>
            </a:r>
            <a:r>
              <a:rPr lang="en-US" sz="48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Psychological Bulletin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140(4), 1073–1137.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Livingstone, S., &amp; Byrne, J. (2018).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Të drejtat e fëmijëve në epokën digjitale: Një shkarkim nga fëmijë anembanë botës. LSE Media Policy Brief Series.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Livingstone, S., &amp; Stoilova, M.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Rezultatet e mirëqenies digjitale dhe të mësimit social-emocional në edukimin për sigurinë online të të rinjve. </a:t>
            </a:r>
            <a:r>
              <a:rPr lang="en-US" sz="48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 Kids Online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Sinyalet kibernetike: Mbrojtja kundër komprometimit të identitetit.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https://www.microsoft.com/security/blog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Ministry of Education Singapore. (2020).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Edukimi për mirëqenie kibernetike në shkollat e Singaporit.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https://www.moe.gov.sg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National Cyber Security Centre (UK). (2022).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Paketa për sigurinë kibernetike në shkolla.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https://www.ncsc.gov.uk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NIST.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Udhëzues për trajtimin e incidenteve të sigurisë kompjuterike (SP 800-61 Rev. 2). Instituti Kombëtar i Standardeve dhe Teknologjisë.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OECD. (2022).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Etika e mbledhjes së të dhënave dhe e inteligjencës artificiale në arsim.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https://www.oecd.org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Patchin, J. W., &amp; Hinduja, S. (2018).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Sexting si shqetësim në rritje për shëndetin e adoleshentëve: Rishikim i literaturës. </a:t>
            </a:r>
            <a:r>
              <a:rPr lang="en-US" sz="48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Pediatrics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141(Suppl. 2), S189–S193.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Ponemon Institute. (2020).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Raporti mbi koston e një shkeljeje të të dhënave. IBM Security.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International. (2020).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Edukimi digjital dhe privatësia e të dhënave të nxënësve.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https://privacyinternational.org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48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A4C75DA-0F34-A2CE-7DB5-ABA8AF694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00" y="1352939"/>
            <a:ext cx="10515600" cy="1310336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Faleminderit!</a:t>
            </a:r>
            <a:br>
              <a:rPr lang="el-GR"/>
            </a:br>
            <a:r>
              <a:rPr lang="en-US"/>
              <a:t>E vlerësojmë kohën dhe interesin tuaj për udhëzuesin tonë.</a:t>
            </a:r>
            <a:br>
              <a:rPr lang="el-GR"/>
            </a:br>
            <a:br>
              <a:rPr lang="el-GR"/>
            </a:br>
            <a:br>
              <a:rPr lang="el-GR"/>
            </a:b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3848C0A-61A8-F224-F87A-B99CE3E77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76465"/>
            <a:ext cx="10515600" cy="320049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fi-FI"/>
              <a:t>Kevin Locaj: </a:t>
            </a:r>
            <a:r>
              <a:rPr lang="fi-FI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kevinloc94@yahoo.com</a:t>
            </a:r>
            <a:endParaRPr lang="fi-FI"/>
          </a:p>
          <a:p>
            <a:pPr marL="0" indent="0" algn="ctr">
              <a:buNone/>
            </a:pPr>
            <a:endParaRPr lang="fi-FI"/>
          </a:p>
          <a:p>
            <a:pPr marL="0" indent="0" algn="ctr">
              <a:buNone/>
            </a:pPr>
            <a:endParaRPr lang="el-GR"/>
          </a:p>
          <a:p>
            <a:pPr marL="0" indent="0" algn="ctr">
              <a:buNone/>
            </a:pPr>
            <a:r>
              <a:rPr lang="en-US"/>
              <a:t>Në Bashkëpunim Me:</a:t>
            </a:r>
            <a:br>
              <a:rPr lang="en-GB"/>
            </a:br>
            <a:endParaRPr lang="en-GB"/>
          </a:p>
          <a:p>
            <a:pPr marL="0" indent="0" algn="ctr">
              <a:buNone/>
            </a:pPr>
            <a:r>
              <a:rPr lang="en-GB"/>
              <a:t>Arlinda Nikolli</a:t>
            </a:r>
          </a:p>
          <a:p>
            <a:pPr marL="0" indent="0" algn="ctr">
              <a:buNone/>
            </a:pPr>
            <a:r>
              <a:rPr lang="en-GB"/>
              <a:t>Anila Kola</a:t>
            </a:r>
          </a:p>
          <a:p>
            <a:pPr marL="0" indent="0" algn="ctr">
              <a:buNone/>
            </a:pPr>
            <a:r>
              <a:rPr lang="en-GB"/>
              <a:t>Jonida Prenga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22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E2CC663-7F30-11CC-0D31-A5FAC1C2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55" y="320675"/>
            <a:ext cx="10515600" cy="3355585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Le të fillojmë duke parë se ku qëndrojmë me ndërgjegjësimin për higjienën kibernetike. Kjo nuk është një test, por një ushtrim i thjeshtë për të reflektuar mbi nivelin tonë aktual. Rezultatet e pyetësorit do të përdoren vetëm për të theksuar pika të rëndësishme gjatë diskutimit tonë.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30DC30AA-4DFA-52F7-505D-E846F5D6F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132" y="4157921"/>
            <a:ext cx="3197735" cy="2379404"/>
          </a:xfrm>
        </p:spPr>
      </p:pic>
    </p:spTree>
    <p:extLst>
      <p:ext uri="{BB962C8B-B14F-4D97-AF65-F5344CB8AC3E}">
        <p14:creationId xmlns:p14="http://schemas.microsoft.com/office/powerpoint/2010/main" val="578133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B0858A7-4C2A-94F1-5694-54159194A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Transformimi</a:t>
            </a:r>
            <a:r>
              <a:rPr lang="en-US"/>
              <a:t> </a:t>
            </a:r>
            <a:r>
              <a:rPr lang="en-US" err="1"/>
              <a:t>Digjital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Rreziqet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Zhvillim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D902950-29D5-AE82-E0E2-7A6183536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err="1"/>
              <a:t>Digjitalizimi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arsimit</a:t>
            </a:r>
            <a:r>
              <a:rPr lang="en-US"/>
              <a:t> ka </a:t>
            </a:r>
            <a:r>
              <a:rPr lang="en-US" err="1"/>
              <a:t>revolucionarizuar</a:t>
            </a:r>
            <a:r>
              <a:rPr lang="en-US"/>
              <a:t> </a:t>
            </a:r>
            <a:r>
              <a:rPr lang="en-US" err="1"/>
              <a:t>mësimdhënien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nxënit</a:t>
            </a:r>
            <a:r>
              <a:rPr lang="en-US"/>
              <a:t>,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njëkohësisht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ka </a:t>
            </a:r>
            <a:r>
              <a:rPr lang="en-US" err="1"/>
              <a:t>ekspozuar</a:t>
            </a:r>
            <a:r>
              <a:rPr lang="en-US"/>
              <a:t> </a:t>
            </a:r>
            <a:r>
              <a:rPr lang="en-US" err="1"/>
              <a:t>shkollat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kërcënimeve</a:t>
            </a:r>
            <a:r>
              <a:rPr lang="en-US"/>
              <a:t> </a:t>
            </a:r>
            <a:r>
              <a:rPr lang="en-US" err="1"/>
              <a:t>serioze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2000" err="1"/>
              <a:t>Rritja</a:t>
            </a:r>
            <a:r>
              <a:rPr lang="en-US" sz="2000"/>
              <a:t> e </a:t>
            </a:r>
            <a:r>
              <a:rPr lang="en-US" sz="2000" err="1"/>
              <a:t>përdorimit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pajisjeve</a:t>
            </a:r>
            <a:r>
              <a:rPr lang="en-US" sz="2000"/>
              <a:t> 1:1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platformave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bazuara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cloud</a:t>
            </a:r>
            <a:endParaRPr lang="el-GR" sz="2000"/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2000" err="1"/>
              <a:t>Ekspozim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madh</a:t>
            </a:r>
            <a:r>
              <a:rPr lang="en-US" sz="2000"/>
              <a:t> </a:t>
            </a:r>
            <a:r>
              <a:rPr lang="en-US" sz="2000" err="1"/>
              <a:t>ndaj</a:t>
            </a:r>
            <a:r>
              <a:rPr lang="en-US" sz="2000"/>
              <a:t> </a:t>
            </a:r>
            <a:r>
              <a:rPr lang="en-US" sz="2000" err="1"/>
              <a:t>sulmeve</a:t>
            </a:r>
            <a:r>
              <a:rPr lang="en-US" sz="2000"/>
              <a:t> me phishing </a:t>
            </a:r>
            <a:r>
              <a:rPr lang="en-US" sz="2000" err="1"/>
              <a:t>dhe</a:t>
            </a:r>
            <a:r>
              <a:rPr lang="en-US" sz="2000"/>
              <a:t> ransomware</a:t>
            </a:r>
            <a:endParaRPr lang="el-GR" sz="2000"/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2000" err="1"/>
              <a:t>Siguria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është</a:t>
            </a:r>
            <a:r>
              <a:rPr lang="en-US" sz="2000"/>
              <a:t> </a:t>
            </a:r>
            <a:r>
              <a:rPr lang="en-US" sz="2000" err="1"/>
              <a:t>tani</a:t>
            </a:r>
            <a:r>
              <a:rPr lang="en-US" sz="2000"/>
              <a:t> </a:t>
            </a:r>
            <a:r>
              <a:rPr lang="en-US" sz="2000" err="1"/>
              <a:t>një</a:t>
            </a:r>
            <a:r>
              <a:rPr lang="en-US" sz="2000"/>
              <a:t> </a:t>
            </a:r>
            <a:r>
              <a:rPr lang="en-US" sz="2000" err="1"/>
              <a:t>ndër</a:t>
            </a:r>
            <a:r>
              <a:rPr lang="en-US" sz="2000"/>
              <a:t> </a:t>
            </a:r>
            <a:r>
              <a:rPr lang="en-US" sz="2000" err="1"/>
              <a:t>shqetësimet</a:t>
            </a:r>
            <a:r>
              <a:rPr lang="en-US" sz="2000"/>
              <a:t> </a:t>
            </a:r>
            <a:r>
              <a:rPr lang="en-US" sz="2000" err="1"/>
              <a:t>kryesore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distriktet</a:t>
            </a:r>
            <a:r>
              <a:rPr lang="en-US" sz="2000"/>
              <a:t> </a:t>
            </a:r>
            <a:r>
              <a:rPr lang="en-US" sz="2000" err="1"/>
              <a:t>arsimore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09546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7459404-36F3-AF6E-7E36-EB957316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Pse</a:t>
            </a:r>
            <a:r>
              <a:rPr lang="en-US"/>
              <a:t> </a:t>
            </a:r>
            <a:r>
              <a:rPr lang="en-US" err="1"/>
              <a:t>Nxënësit</a:t>
            </a:r>
            <a:r>
              <a:rPr lang="en-US"/>
              <a:t> </a:t>
            </a:r>
            <a:r>
              <a:rPr lang="en-US" err="1"/>
              <a:t>Janë</a:t>
            </a:r>
            <a:r>
              <a:rPr lang="en-US"/>
              <a:t> </a:t>
            </a:r>
            <a:r>
              <a:rPr lang="en-US" err="1"/>
              <a:t>Veçanërisht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Ndjeshëm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E0D1BB5-411F-0E2F-4930-5146FC1A8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shkak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fazës</a:t>
            </a:r>
            <a:r>
              <a:rPr lang="en-US"/>
              <a:t> </a:t>
            </a:r>
            <a:r>
              <a:rPr lang="en-US" err="1"/>
              <a:t>së</a:t>
            </a:r>
            <a:r>
              <a:rPr lang="en-US"/>
              <a:t> </a:t>
            </a:r>
            <a:r>
              <a:rPr lang="en-US" err="1"/>
              <a:t>zhvillimit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sjelljes</a:t>
            </a:r>
            <a:r>
              <a:rPr lang="en-US"/>
              <a:t> </a:t>
            </a:r>
            <a:r>
              <a:rPr lang="en-US" err="1"/>
              <a:t>së</a:t>
            </a:r>
            <a:r>
              <a:rPr lang="en-US"/>
              <a:t> </a:t>
            </a:r>
            <a:r>
              <a:rPr lang="en-US" err="1"/>
              <a:t>tyre</a:t>
            </a:r>
            <a:r>
              <a:rPr lang="en-US"/>
              <a:t> online, </a:t>
            </a:r>
            <a:r>
              <a:rPr lang="en-US" err="1"/>
              <a:t>nxënësit</a:t>
            </a:r>
            <a:r>
              <a:rPr lang="en-US"/>
              <a:t> </a:t>
            </a:r>
            <a:r>
              <a:rPr lang="en-US" err="1"/>
              <a:t>janë</a:t>
            </a:r>
            <a:r>
              <a:rPr lang="en-US"/>
              <a:t> </a:t>
            </a:r>
            <a:r>
              <a:rPr lang="en-US" err="1"/>
              <a:t>veçanërisht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rrezikuar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sërë</a:t>
            </a:r>
            <a:r>
              <a:rPr lang="en-US"/>
              <a:t> </a:t>
            </a:r>
            <a:r>
              <a:rPr lang="en-US" err="1"/>
              <a:t>kërcënimesh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Kërcënime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tilla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err="1"/>
              <a:t>bullizmi</a:t>
            </a:r>
            <a:r>
              <a:rPr lang="en-US" sz="2000"/>
              <a:t> </a:t>
            </a:r>
            <a:r>
              <a:rPr lang="en-US" sz="2000" err="1"/>
              <a:t>kibernetik</a:t>
            </a:r>
            <a:r>
              <a:rPr lang="en-US" sz="2000"/>
              <a:t>, </a:t>
            </a:r>
            <a:r>
              <a:rPr lang="en-US" sz="2000" err="1"/>
              <a:t>vjedhja</a:t>
            </a:r>
            <a:r>
              <a:rPr lang="en-US" sz="2000"/>
              <a:t> e </a:t>
            </a:r>
            <a:r>
              <a:rPr lang="en-US" sz="2000" err="1"/>
              <a:t>identitetit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gjurmimi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dhënave</a:t>
            </a:r>
            <a:endParaRPr lang="el-GR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Përdorim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gjerë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rrjeteve</a:t>
            </a:r>
            <a:r>
              <a:rPr lang="en-US" sz="2000"/>
              <a:t> </a:t>
            </a:r>
            <a:r>
              <a:rPr lang="en-US" sz="2000" err="1"/>
              <a:t>sociale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mjeteve</a:t>
            </a:r>
            <a:r>
              <a:rPr lang="en-US" sz="2000"/>
              <a:t> </a:t>
            </a:r>
            <a:r>
              <a:rPr lang="en-US" sz="2000" err="1"/>
              <a:t>bashkëpunuese</a:t>
            </a:r>
            <a:r>
              <a:rPr lang="en-US" sz="2000"/>
              <a:t> online</a:t>
            </a:r>
            <a:endParaRPr lang="el-GR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Ndarja</a:t>
            </a:r>
            <a:r>
              <a:rPr lang="en-US" sz="2000"/>
              <a:t> </a:t>
            </a:r>
            <a:r>
              <a:rPr lang="en-US" sz="2000" err="1"/>
              <a:t>digjitale</a:t>
            </a:r>
            <a:r>
              <a:rPr lang="en-US" sz="2000"/>
              <a:t> e </a:t>
            </a:r>
            <a:r>
              <a:rPr lang="en-US" sz="2000" err="1"/>
              <a:t>përkeqëson</a:t>
            </a:r>
            <a:r>
              <a:rPr lang="en-US" sz="2000"/>
              <a:t> </a:t>
            </a:r>
            <a:r>
              <a:rPr lang="en-US" sz="2000" err="1"/>
              <a:t>rrezikun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komunitetet</a:t>
            </a:r>
            <a:r>
              <a:rPr lang="en-US" sz="2000"/>
              <a:t> e </a:t>
            </a:r>
            <a:r>
              <a:rPr lang="en-US" sz="2000" err="1"/>
              <a:t>pambështetura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25870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E3D17A2-31C8-2F7E-6713-22950DDED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err="1"/>
              <a:t>Kapitulli</a:t>
            </a:r>
            <a:r>
              <a:rPr lang="en-US"/>
              <a:t> 1: </a:t>
            </a:r>
            <a:r>
              <a:rPr lang="en-US" err="1"/>
              <a:t>Kuptimi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Kontekste</a:t>
            </a:r>
            <a:r>
              <a:rPr lang="en-US"/>
              <a:t> Arsimore.</a:t>
            </a:r>
          </a:p>
        </p:txBody>
      </p:sp>
    </p:spTree>
    <p:extLst>
      <p:ext uri="{BB962C8B-B14F-4D97-AF65-F5344CB8AC3E}">
        <p14:creationId xmlns:p14="http://schemas.microsoft.com/office/powerpoint/2010/main" val="295253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61655D3-75EA-8AA4-1FFB-A8E7ADDAC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Çfarë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Arsim?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E11891-AF56-2AE0-1C3C-A25924FAD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referohet</a:t>
            </a:r>
            <a:r>
              <a:rPr lang="en-US"/>
              <a:t> </a:t>
            </a:r>
            <a:r>
              <a:rPr lang="en-US" err="1"/>
              <a:t>praktikave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vazhdueshme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përdoren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mbrojtur</a:t>
            </a:r>
            <a:r>
              <a:rPr lang="en-US"/>
              <a:t> </a:t>
            </a:r>
            <a:r>
              <a:rPr lang="en-US" err="1"/>
              <a:t>pajisjet</a:t>
            </a:r>
            <a:r>
              <a:rPr lang="en-US"/>
              <a:t>,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dhënat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përdoruesit</a:t>
            </a:r>
            <a:r>
              <a:rPr lang="en-US"/>
              <a:t>.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shkolla</a:t>
            </a:r>
            <a:r>
              <a:rPr lang="en-US"/>
              <a:t>, ajo </a:t>
            </a:r>
            <a:r>
              <a:rPr lang="en-US" err="1"/>
              <a:t>siguron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teknologjia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përdoret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mënyrë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përgjegjshme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gjithë</a:t>
            </a:r>
            <a:r>
              <a:rPr lang="en-US"/>
              <a:t> </a:t>
            </a:r>
            <a:r>
              <a:rPr lang="en-US" err="1"/>
              <a:t>anëtarët</a:t>
            </a:r>
            <a:r>
              <a:rPr lang="en-US"/>
              <a:t> e </a:t>
            </a:r>
            <a:r>
              <a:rPr lang="en-US" err="1"/>
              <a:t>komunitetit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Përfshin</a:t>
            </a:r>
            <a:r>
              <a:rPr lang="en-US" sz="2000"/>
              <a:t> masa </a:t>
            </a:r>
            <a:r>
              <a:rPr lang="en-US" sz="2000" err="1"/>
              <a:t>teknike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sjellje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kujdesshme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përdoruesit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Thelbësore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mësimin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cloud, </a:t>
            </a:r>
            <a:r>
              <a:rPr lang="en-US" sz="2000" err="1"/>
              <a:t>testet</a:t>
            </a:r>
            <a:r>
              <a:rPr lang="en-US" sz="2000"/>
              <a:t> online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mbrojtjen</a:t>
            </a:r>
            <a:r>
              <a:rPr lang="en-US" sz="2000"/>
              <a:t> e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dhënave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nxënësve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Zbatohet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, </a:t>
            </a:r>
            <a:r>
              <a:rPr lang="en-US" sz="2000" err="1"/>
              <a:t>mësuesit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administratorët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Vetëm rreth 30% e shkollave kanë staf të dedikuar për sigurinë kibernetike.</a:t>
            </a:r>
          </a:p>
          <a:p>
            <a:pPr marL="0" indent="0" algn="just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34848112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3182</Words>
  <Application>Microsoft Office PowerPoint</Application>
  <PresentationFormat>Ευρεία οθόνη</PresentationFormat>
  <Paragraphs>266</Paragraphs>
  <Slides>46</Slides>
  <Notes>1</Notes>
  <HiddenSlides>0</HiddenSlides>
  <MMClips>2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Symbol</vt:lpstr>
      <vt:lpstr>Wingdings</vt:lpstr>
      <vt:lpstr>Θέμα του Office</vt:lpstr>
      <vt:lpstr>Higjiena Kibernetike në Shkolla Udhëzues Praktik për Sigurinë Online  </vt:lpstr>
      <vt:lpstr>Hyrje</vt:lpstr>
      <vt:lpstr>Qëllimi i këtij Udhëzuesi</vt:lpstr>
      <vt:lpstr>Pyetjet Kryesore që Duhet të Trajtohen</vt:lpstr>
      <vt:lpstr>Le të fillojmë duke parë se ku qëndrojmë me ndërgjegjësimin për higjienën kibernetike. Kjo nuk është një test, por një ushtrim i thjeshtë për të reflektuar mbi nivelin tonë aktual. Rezultatet e pyetësorit do të përdoren vetëm për të theksuar pika të rëndësishme gjatë diskutimit tonë.</vt:lpstr>
      <vt:lpstr>Transformimi Digjital dhe Rreziqet në Zhvillim</vt:lpstr>
      <vt:lpstr>Pse Nxënësit Janë Veçanërisht të Ndjeshëm</vt:lpstr>
      <vt:lpstr>Kapitulli 1: Kuptimi i Higjienës Kibernetike në Kontekste Arsimore.</vt:lpstr>
      <vt:lpstr>Çfarë është Higjiena Kibernetike në Arsim?</vt:lpstr>
      <vt:lpstr>Praktikat Themelore të Higjienës Kibernetike në Shkolla.</vt:lpstr>
      <vt:lpstr>Le të shohim sa e lehtë është të thyhen fjalëkalimet e dobëta me “vetëm numra”.</vt:lpstr>
      <vt:lpstr>Παρουσίαση του PowerPoint</vt:lpstr>
      <vt:lpstr>Παρουσίαση του PowerPoint</vt:lpstr>
      <vt:lpstr>Ndërtimi i një Kulture Digjitale të Sigurt dhe Gjithëpërfshirëse</vt:lpstr>
      <vt:lpstr>Kapitulli 2: Peizazhi i Kërcënimeve Kibernetike – Analizë e Rrezikut për Shkollat.</vt:lpstr>
      <vt:lpstr>Zgjerimi i Rreziqeve Kibernetike në Arsim</vt:lpstr>
      <vt:lpstr>Kërcënimet Kryesore që Përballen Shkollat</vt:lpstr>
      <vt:lpstr>Do të simulojmë se si një lidhje phishing (zakonisht e dërguar përmes email-it) mund të jetë lehtësisht mashtruese dhe të shkaktojë probleme serioze.  Kodi QR që do të skanoni më poshtë vepron si një lidhje phishing e zakonshme, që mund të vijë në kutinë tuaj postare elektronike duke u paraqitur si një mundësi shumë tërheqëse.</vt:lpstr>
      <vt:lpstr>Παρουσίαση του PowerPoint</vt:lpstr>
      <vt:lpstr>Drejt një Strategjie Proaktive të Sigurisë</vt:lpstr>
      <vt:lpstr>Kapitulli 3: Komponentët Kryesorë të Higjienës Kibernetike Efektive dhe Integrimi i Saj në Politikat dhe Kulturën Shkollore.</vt:lpstr>
      <vt:lpstr>Integrimi i Higjienës Kibernetike në Kulturën Shkollore</vt:lpstr>
      <vt:lpstr>Politikat, Trajnimi dhe Pjesëmarrja e Familjes</vt:lpstr>
      <vt:lpstr>Kapitulli 4: Edukimi për Sigurinë Kibernetike në Kurrikulë dhe Pjesëmarrja e Familjes e Komunitetit në Higjienën Kibernetike</vt:lpstr>
      <vt:lpstr>Integrimi i Sigurisë Kibernetike në Kurrikulë</vt:lpstr>
      <vt:lpstr>Sigurimi i Përfshirjes dhe Barazisë në Mësimin Kibernetik</vt:lpstr>
      <vt:lpstr>Forcimi i Higjienës Kibernetike në Shtëpi dhe Komunitet</vt:lpstr>
      <vt:lpstr>Një demonstrim i shpejtë për prindërit se si të kufizojnë qasjen në aplikacione të padëshiruara, kohën e përdorimit të ekranit nga fëmijët e tyre në telefon.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Kapitulli 5: Aspektet Ligjore dhe Etike në Mbrojtjen e të Dhënave të Nxënësve dhe Planifikimi i Reagimit ndaj Incidenteve e Zbutja e Rrezikut</vt:lpstr>
      <vt:lpstr>Mbrojtja e të Dhënave të Nxënësve: Aspektet Ligjore dhe Etike</vt:lpstr>
      <vt:lpstr>Planifikimi i Reagimit ndaj Incidenteve dhe Zbutja e Rrezikut</vt:lpstr>
      <vt:lpstr>Qëndrueshmëria Kibernetike dhe Zbutja Proaktive e Rrezikut</vt:lpstr>
      <vt:lpstr>Kapitulli 6: Raste Studimore Ndërkombëtare mbi Sigurinë Kibernetike në Shkolla dhe Ndikimi Psikosocial i Kërcënimeve Kibernetike tek Nxënësit</vt:lpstr>
      <vt:lpstr>Qasje Ndërkombëtare ndaj Sigurisë Kibernetike në Shkolla</vt:lpstr>
      <vt:lpstr>Ndikimi Psikososial i Kërcënimeve Kibernetike te Nxënësit Si ndikojnë rreziqet online në mirëqenien, të nxënit dhe zhvillimin e nxënësve </vt:lpstr>
      <vt:lpstr>Përfundime dhe Pikat Kryesore për t’u Mbajtur Mend</vt:lpstr>
      <vt:lpstr>Pyetje &amp; Përgjigje</vt:lpstr>
      <vt:lpstr>Bibliografi</vt:lpstr>
      <vt:lpstr>Παρουσίαση του PowerPoint</vt:lpstr>
      <vt:lpstr>Faleminderit! E vlerësojmë kohën dhe interesin tuaj për udhëzuesin tonë.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Locaj</dc:creator>
  <cp:lastModifiedBy>Kevin Locaj</cp:lastModifiedBy>
  <cp:revision>24</cp:revision>
  <dcterms:created xsi:type="dcterms:W3CDTF">2025-05-04T22:02:40Z</dcterms:created>
  <dcterms:modified xsi:type="dcterms:W3CDTF">2025-05-13T12:18:38Z</dcterms:modified>
</cp:coreProperties>
</file>